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Montserrat"/>
      <p:regular r:id="rId42"/>
      <p:bold r:id="rId43"/>
      <p:italic r:id="rId44"/>
      <p:boldItalic r:id="rId45"/>
    </p:embeddedFont>
    <p:embeddedFont>
      <p:font typeface="Lato"/>
      <p:regular r:id="rId46"/>
      <p:bold r:id="rId47"/>
      <p:italic r:id="rId48"/>
      <p:boldItalic r:id="rId49"/>
    </p:embeddedFont>
    <p:embeddedFont>
      <p:font typeface="Roboto Mon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Montserrat-regular.fntdata"/><Relationship Id="rId41" Type="http://schemas.openxmlformats.org/officeDocument/2006/relationships/slide" Target="slides/slide36.xml"/><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Lato-regular.fntdata"/><Relationship Id="rId45"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ono-bold.fntdata"/><Relationship Id="rId50" Type="http://schemas.openxmlformats.org/officeDocument/2006/relationships/font" Target="fonts/RobotoMono-regular.fntdata"/><Relationship Id="rId53" Type="http://schemas.openxmlformats.org/officeDocument/2006/relationships/font" Target="fonts/RobotoMono-boldItalic.fntdata"/><Relationship Id="rId52" Type="http://schemas.openxmlformats.org/officeDocument/2006/relationships/font" Target="fonts/RobotoMon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c16273014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c16273014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c16273014e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c16273014e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c16273014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c16273014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c16273014e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c16273014e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c16273014e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c16273014e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c16273014e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c16273014e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c16273014e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c16273014e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c16273014e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c16273014e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16273014e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c16273014e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16273014e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c16273014e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c16273014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c16273014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c16273014e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c16273014e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c16273014e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c16273014e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c16273014e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c16273014e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c16273014e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c16273014e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c16273014e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c16273014e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16273014e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c16273014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c16273014e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c16273014e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c16273014e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c16273014e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c16273014e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c16273014e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c16273014e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c16273014e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c16273014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c16273014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c16273014e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c16273014e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c16273014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c16273014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c16273014e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c16273014e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c16273014e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c16273014e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16273014e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16273014e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c16273014e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c16273014e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c16273014e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c16273014e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c16273014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c16273014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16273014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c16273014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16273014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c16273014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c16273014e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c16273014e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c16273014e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c16273014e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c16273014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c16273014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3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jpg"/><Relationship Id="rId4" Type="http://schemas.openxmlformats.org/officeDocument/2006/relationships/image" Target="../media/image19.png"/><Relationship Id="rId5"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24.jpg"/><Relationship Id="rId5"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researchgate.net/publication/351579607_Engineering_Origami_A_Comprehensive_Review_of_Recent_Applications_Design_Methods_and_Tools" TargetMode="External"/><Relationship Id="rId4" Type="http://schemas.openxmlformats.org/officeDocument/2006/relationships/hyperlink" Target="https://docs.python.org/3/" TargetMode="External"/><Relationship Id="rId5" Type="http://schemas.openxmlformats.org/officeDocument/2006/relationships/hyperlink" Target="https://keras.io/" TargetMode="External"/><Relationship Id="rId6" Type="http://schemas.openxmlformats.org/officeDocument/2006/relationships/hyperlink" Target="https://www.amazon.com/Design-Patterns-Object-Oriented-Addison-Wesley-Professional-ebook/dp/B000SEIBB8" TargetMode="External"/><Relationship Id="rId7" Type="http://schemas.openxmlformats.org/officeDocument/2006/relationships/hyperlink" Target="https://www.amazon.com/Clean-Code-Handbook-Software-Craftsmanship/dp/013235088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30.png"/><Relationship Id="rId6"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30.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lnSpc>
                <a:spcPct val="115000"/>
              </a:lnSpc>
              <a:spcBef>
                <a:spcPts val="2400"/>
              </a:spcBef>
              <a:spcAft>
                <a:spcPts val="600"/>
              </a:spcAft>
              <a:buNone/>
            </a:pPr>
            <a:r>
              <a:rPr b="1" lang="en" sz="3200"/>
              <a:t>Python – Syntax/OOP and ML</a:t>
            </a:r>
            <a:endParaRPr b="1" sz="4900"/>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Teo Parashkevov</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If GIL is such a problem, then how to accomplish </a:t>
            </a:r>
            <a:r>
              <a:rPr b="1" lang="en"/>
              <a:t>multiprocessing </a:t>
            </a:r>
            <a:r>
              <a:rPr lang="en"/>
              <a:t>/ </a:t>
            </a:r>
            <a:r>
              <a:rPr b="1" lang="en"/>
              <a:t>multithreading</a:t>
            </a:r>
            <a:r>
              <a:rPr lang="en"/>
              <a:t> ?</a:t>
            </a:r>
            <a:endParaRPr/>
          </a:p>
        </p:txBody>
      </p:sp>
      <p:sp>
        <p:nvSpPr>
          <p:cNvPr id="210" name="Google Shape;210;p22"/>
          <p:cNvSpPr txBox="1"/>
          <p:nvPr>
            <p:ph idx="1" type="body"/>
          </p:nvPr>
        </p:nvSpPr>
        <p:spPr>
          <a:xfrm>
            <a:off x="229775" y="1567550"/>
            <a:ext cx="3523200" cy="18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Multiprocessing</a:t>
            </a:r>
            <a:endParaRPr/>
          </a:p>
          <a:p>
            <a:pPr indent="-311150" lvl="0" marL="457200" rtl="0" algn="l">
              <a:spcBef>
                <a:spcPts val="1200"/>
              </a:spcBef>
              <a:spcAft>
                <a:spcPts val="0"/>
              </a:spcAft>
              <a:buSzPts val="1300"/>
              <a:buChar char="●"/>
            </a:pPr>
            <a:r>
              <a:rPr lang="en"/>
              <a:t>Multiple interpreters</a:t>
            </a:r>
            <a:endParaRPr/>
          </a:p>
          <a:p>
            <a:pPr indent="-311150" lvl="0" marL="457200" rtl="0" algn="l">
              <a:spcBef>
                <a:spcPts val="0"/>
              </a:spcBef>
              <a:spcAft>
                <a:spcPts val="0"/>
              </a:spcAft>
              <a:buSzPts val="1300"/>
              <a:buChar char="●"/>
            </a:pPr>
            <a:r>
              <a:rPr lang="en"/>
              <a:t>Parallel</a:t>
            </a:r>
            <a:r>
              <a:rPr lang="en"/>
              <a:t> process on CPU core is OK</a:t>
            </a:r>
            <a:endParaRPr/>
          </a:p>
          <a:p>
            <a:pPr indent="-311150" lvl="0" marL="457200" rtl="0" algn="l">
              <a:spcBef>
                <a:spcPts val="0"/>
              </a:spcBef>
              <a:spcAft>
                <a:spcPts val="0"/>
              </a:spcAft>
              <a:buSzPts val="1300"/>
              <a:buChar char="●"/>
            </a:pPr>
            <a:r>
              <a:rPr lang="en"/>
              <a:t>I/O is OK</a:t>
            </a:r>
            <a:endParaRPr/>
          </a:p>
        </p:txBody>
      </p:sp>
      <p:sp>
        <p:nvSpPr>
          <p:cNvPr id="211" name="Google Shape;211;p22"/>
          <p:cNvSpPr txBox="1"/>
          <p:nvPr>
            <p:ph idx="1" type="body"/>
          </p:nvPr>
        </p:nvSpPr>
        <p:spPr>
          <a:xfrm>
            <a:off x="4872475" y="1567550"/>
            <a:ext cx="3740400" cy="173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Multithreading</a:t>
            </a:r>
            <a:endParaRPr/>
          </a:p>
          <a:p>
            <a:pPr indent="-311150" lvl="0" marL="457200" rtl="0" algn="l">
              <a:spcBef>
                <a:spcPts val="1200"/>
              </a:spcBef>
              <a:spcAft>
                <a:spcPts val="0"/>
              </a:spcAft>
              <a:buSzPts val="1300"/>
              <a:buChar char="●"/>
            </a:pPr>
            <a:r>
              <a:rPr lang="en"/>
              <a:t>Limited to 1 interpreter</a:t>
            </a:r>
            <a:endParaRPr/>
          </a:p>
          <a:p>
            <a:pPr indent="-311150" lvl="0" marL="457200" rtl="0" algn="l">
              <a:spcBef>
                <a:spcPts val="0"/>
              </a:spcBef>
              <a:spcAft>
                <a:spcPts val="0"/>
              </a:spcAft>
              <a:buSzPts val="1300"/>
              <a:buChar char="●"/>
            </a:pPr>
            <a:r>
              <a:rPr lang="en"/>
              <a:t>Scheduler for threads</a:t>
            </a:r>
            <a:endParaRPr/>
          </a:p>
          <a:p>
            <a:pPr indent="-311150" lvl="0" marL="457200" rtl="0" algn="l">
              <a:spcBef>
                <a:spcPts val="0"/>
              </a:spcBef>
              <a:spcAft>
                <a:spcPts val="0"/>
              </a:spcAft>
              <a:buSzPts val="1300"/>
              <a:buChar char="●"/>
            </a:pPr>
            <a:r>
              <a:rPr lang="en"/>
              <a:t>I/O await is OK</a:t>
            </a:r>
            <a:endParaRPr/>
          </a:p>
        </p:txBody>
      </p:sp>
      <p:sp>
        <p:nvSpPr>
          <p:cNvPr id="212" name="Google Shape;212;p22"/>
          <p:cNvSpPr txBox="1"/>
          <p:nvPr/>
        </p:nvSpPr>
        <p:spPr>
          <a:xfrm>
            <a:off x="1116450" y="3564500"/>
            <a:ext cx="6911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While the GIL limits the performance of CPU-bound multi-threaded Python applications, developers can use </a:t>
            </a:r>
            <a:r>
              <a:rPr b="1" lang="en" sz="1000">
                <a:solidFill>
                  <a:schemeClr val="lt1"/>
                </a:solidFill>
                <a:latin typeface="Lato"/>
                <a:ea typeface="Lato"/>
                <a:cs typeface="Lato"/>
                <a:sym typeface="Lato"/>
              </a:rPr>
              <a:t>processes</a:t>
            </a:r>
            <a:r>
              <a:rPr lang="en" sz="1000">
                <a:solidFill>
                  <a:schemeClr val="lt1"/>
                </a:solidFill>
                <a:latin typeface="Lato"/>
                <a:ea typeface="Lato"/>
                <a:cs typeface="Lato"/>
                <a:sym typeface="Lato"/>
              </a:rPr>
              <a:t> or </a:t>
            </a:r>
            <a:r>
              <a:rPr b="1" lang="en" sz="1000">
                <a:solidFill>
                  <a:schemeClr val="lt1"/>
                </a:solidFill>
                <a:latin typeface="Lato"/>
                <a:ea typeface="Lato"/>
                <a:cs typeface="Lato"/>
                <a:sym typeface="Lato"/>
              </a:rPr>
              <a:t>asynchronous programming models</a:t>
            </a:r>
            <a:r>
              <a:rPr lang="en" sz="1000">
                <a:solidFill>
                  <a:schemeClr val="lt1"/>
                </a:solidFill>
                <a:latin typeface="Lato"/>
                <a:ea typeface="Lato"/>
                <a:cs typeface="Lato"/>
                <a:sym typeface="Lato"/>
              </a:rPr>
              <a:t> to work around the GIL's limitations.</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rPr lang="en" sz="1000">
                <a:solidFill>
                  <a:schemeClr val="lt1"/>
                </a:solidFill>
                <a:latin typeface="Lato"/>
                <a:ea typeface="Lato"/>
                <a:cs typeface="Lato"/>
                <a:sym typeface="Lato"/>
              </a:rPr>
              <a:t>Python's </a:t>
            </a:r>
            <a:r>
              <a:rPr b="1" lang="en" sz="1000">
                <a:solidFill>
                  <a:schemeClr val="lt1"/>
                </a:solidFill>
                <a:latin typeface="Lato"/>
                <a:ea typeface="Lato"/>
                <a:cs typeface="Lato"/>
                <a:sym typeface="Lato"/>
              </a:rPr>
              <a:t>multiprocessing module</a:t>
            </a:r>
            <a:r>
              <a:rPr lang="en" sz="1000">
                <a:solidFill>
                  <a:schemeClr val="lt1"/>
                </a:solidFill>
                <a:latin typeface="Lato"/>
                <a:ea typeface="Lato"/>
                <a:cs typeface="Lato"/>
                <a:sym typeface="Lato"/>
              </a:rPr>
              <a:t> allows concurrent execution using separate processes, each with its own Python interpreter and memory space, thereby avoiding the GIL. </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rPr lang="en" sz="1000">
                <a:solidFill>
                  <a:schemeClr val="lt1"/>
                </a:solidFill>
                <a:latin typeface="Lato"/>
                <a:ea typeface="Lato"/>
                <a:cs typeface="Lato"/>
                <a:sym typeface="Lato"/>
              </a:rPr>
              <a:t>Additionally, asynchronous programming using libraries like asyncio or concurrent.futures enables efficient I/O-bound concurrency without relying heavily on threads.</a:t>
            </a:r>
            <a:endParaRPr sz="10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Small Summary </a:t>
            </a:r>
            <a:endParaRPr/>
          </a:p>
        </p:txBody>
      </p:sp>
      <p:sp>
        <p:nvSpPr>
          <p:cNvPr id="218" name="Google Shape;218;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chemeClr val="lt1"/>
              </a:buClr>
              <a:buSzPts val="1100"/>
              <a:buFont typeface="Arial"/>
              <a:buChar char="●"/>
            </a:pPr>
            <a:r>
              <a:rPr b="1" lang="en" sz="1100">
                <a:latin typeface="Arial"/>
                <a:ea typeface="Arial"/>
                <a:cs typeface="Arial"/>
                <a:sym typeface="Arial"/>
              </a:rPr>
              <a:t>Reading a file in C vs Python</a:t>
            </a:r>
            <a:r>
              <a:rPr lang="en" sz="1100">
                <a:latin typeface="Arial"/>
                <a:ea typeface="Arial"/>
                <a:cs typeface="Arial"/>
                <a:sym typeface="Arial"/>
              </a:rPr>
              <a:t>:</a:t>
            </a:r>
            <a:endParaRPr sz="1100">
              <a:latin typeface="Arial"/>
              <a:ea typeface="Arial"/>
              <a:cs typeface="Arial"/>
              <a:sym typeface="Arial"/>
            </a:endParaRPr>
          </a:p>
          <a:p>
            <a:pPr indent="-298450" lvl="1" marL="914400" rtl="0" algn="l">
              <a:spcBef>
                <a:spcPts val="0"/>
              </a:spcBef>
              <a:spcAft>
                <a:spcPts val="0"/>
              </a:spcAft>
              <a:buClr>
                <a:schemeClr val="lt1"/>
              </a:buClr>
              <a:buSzPts val="1100"/>
              <a:buFont typeface="Arial"/>
              <a:buChar char="○"/>
            </a:pPr>
            <a:r>
              <a:rPr lang="en">
                <a:latin typeface="Arial"/>
                <a:ea typeface="Arial"/>
                <a:cs typeface="Arial"/>
                <a:sym typeface="Arial"/>
              </a:rPr>
              <a:t>C: More lines, more I/O control, faster.</a:t>
            </a:r>
            <a:endParaRPr>
              <a:latin typeface="Arial"/>
              <a:ea typeface="Arial"/>
              <a:cs typeface="Arial"/>
              <a:sym typeface="Arial"/>
            </a:endParaRPr>
          </a:p>
          <a:p>
            <a:pPr indent="-298450" lvl="1" marL="914400" rtl="0" algn="l">
              <a:spcBef>
                <a:spcPts val="0"/>
              </a:spcBef>
              <a:spcAft>
                <a:spcPts val="0"/>
              </a:spcAft>
              <a:buClr>
                <a:schemeClr val="lt1"/>
              </a:buClr>
              <a:buSzPts val="1100"/>
              <a:buFont typeface="Arial"/>
              <a:buChar char="○"/>
            </a:pPr>
            <a:r>
              <a:rPr lang="en">
                <a:latin typeface="Arial"/>
                <a:ea typeface="Arial"/>
                <a:cs typeface="Arial"/>
                <a:sym typeface="Arial"/>
              </a:rPr>
              <a:t>Python: Less code, handles I/O complexities.</a:t>
            </a:r>
            <a:endParaRPr>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 sz="1100">
                <a:latin typeface="Arial"/>
                <a:ea typeface="Arial"/>
                <a:cs typeface="Arial"/>
                <a:sym typeface="Arial"/>
              </a:rPr>
              <a:t>For loop count speed</a:t>
            </a:r>
            <a:r>
              <a:rPr lang="en" sz="1100">
                <a:latin typeface="Arial"/>
                <a:ea typeface="Arial"/>
                <a:cs typeface="Arial"/>
                <a:sym typeface="Arial"/>
              </a:rPr>
              <a:t>:</a:t>
            </a:r>
            <a:endParaRPr sz="1100">
              <a:latin typeface="Arial"/>
              <a:ea typeface="Arial"/>
              <a:cs typeface="Arial"/>
              <a:sym typeface="Arial"/>
            </a:endParaRPr>
          </a:p>
          <a:p>
            <a:pPr indent="-298450" lvl="1" marL="914400" rtl="0" algn="l">
              <a:spcBef>
                <a:spcPts val="0"/>
              </a:spcBef>
              <a:spcAft>
                <a:spcPts val="0"/>
              </a:spcAft>
              <a:buClr>
                <a:schemeClr val="lt1"/>
              </a:buClr>
              <a:buSzPts val="1100"/>
              <a:buFont typeface="Arial"/>
              <a:buChar char="○"/>
            </a:pPr>
            <a:r>
              <a:rPr lang="en">
                <a:latin typeface="Arial"/>
                <a:ea typeface="Arial"/>
                <a:cs typeface="Arial"/>
                <a:sym typeface="Arial"/>
              </a:rPr>
              <a:t>C: 40x faster execution.</a:t>
            </a:r>
            <a:endParaRPr>
              <a:latin typeface="Arial"/>
              <a:ea typeface="Arial"/>
              <a:cs typeface="Arial"/>
              <a:sym typeface="Arial"/>
            </a:endParaRPr>
          </a:p>
          <a:p>
            <a:pPr indent="-298450" lvl="1" marL="914400" rtl="0" algn="l">
              <a:spcBef>
                <a:spcPts val="0"/>
              </a:spcBef>
              <a:spcAft>
                <a:spcPts val="0"/>
              </a:spcAft>
              <a:buClr>
                <a:schemeClr val="lt1"/>
              </a:buClr>
              <a:buSzPts val="1100"/>
              <a:buFont typeface="Arial"/>
              <a:buChar char="○"/>
            </a:pPr>
            <a:r>
              <a:rPr lang="en">
                <a:latin typeface="Arial"/>
                <a:ea typeface="Arial"/>
                <a:cs typeface="Arial"/>
                <a:sym typeface="Arial"/>
              </a:rPr>
              <a:t>Python: Slower due to interpretation overhead.</a:t>
            </a:r>
            <a:endParaRPr>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b="1" lang="en" sz="1100">
                <a:latin typeface="Arial"/>
                <a:ea typeface="Arial"/>
                <a:cs typeface="Arial"/>
                <a:sym typeface="Arial"/>
              </a:rPr>
              <a:t>GIL (Global Interpreter Lock)</a:t>
            </a:r>
            <a:r>
              <a:rPr lang="en" sz="1100">
                <a:latin typeface="Arial"/>
                <a:ea typeface="Arial"/>
                <a:cs typeface="Arial"/>
                <a:sym typeface="Arial"/>
              </a:rPr>
              <a:t>:</a:t>
            </a:r>
            <a:endParaRPr sz="1100">
              <a:latin typeface="Arial"/>
              <a:ea typeface="Arial"/>
              <a:cs typeface="Arial"/>
              <a:sym typeface="Arial"/>
            </a:endParaRPr>
          </a:p>
          <a:p>
            <a:pPr indent="-298450" lvl="1" marL="914400" rtl="0" algn="l">
              <a:spcBef>
                <a:spcPts val="0"/>
              </a:spcBef>
              <a:spcAft>
                <a:spcPts val="0"/>
              </a:spcAft>
              <a:buClr>
                <a:schemeClr val="lt1"/>
              </a:buClr>
              <a:buSzPts val="1100"/>
              <a:buFont typeface="Arial"/>
              <a:buChar char="○"/>
            </a:pPr>
            <a:r>
              <a:rPr lang="en">
                <a:latin typeface="Arial"/>
                <a:ea typeface="Arial"/>
                <a:cs typeface="Arial"/>
                <a:sym typeface="Arial"/>
              </a:rPr>
              <a:t>Restricts execution of multiple threads simultaneously.</a:t>
            </a:r>
            <a:endParaRPr>
              <a:latin typeface="Arial"/>
              <a:ea typeface="Arial"/>
              <a:cs typeface="Arial"/>
              <a:sym typeface="Arial"/>
            </a:endParaRPr>
          </a:p>
          <a:p>
            <a:pPr indent="-298450" lvl="1" marL="914400" rtl="0" algn="l">
              <a:spcBef>
                <a:spcPts val="0"/>
              </a:spcBef>
              <a:spcAft>
                <a:spcPts val="0"/>
              </a:spcAft>
              <a:buClr>
                <a:schemeClr val="lt1"/>
              </a:buClr>
              <a:buSzPts val="1100"/>
              <a:buFont typeface="Arial"/>
              <a:buChar char="○"/>
            </a:pPr>
            <a:r>
              <a:rPr lang="en">
                <a:latin typeface="Arial"/>
                <a:ea typeface="Arial"/>
                <a:cs typeface="Arial"/>
                <a:sym typeface="Arial"/>
              </a:rPr>
              <a:t>Guarantees safety, limits Python's multithreading efficiency.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Syntax and Features</a:t>
            </a:r>
            <a:endParaRPr b="1"/>
          </a:p>
        </p:txBody>
      </p:sp>
      <p:sp>
        <p:nvSpPr>
          <p:cNvPr id="224" name="Google Shape;224;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Context managers</a:t>
            </a:r>
            <a:endParaRPr/>
          </a:p>
          <a:p>
            <a:pPr indent="-298450" lvl="1" marL="914400" rtl="0" algn="l">
              <a:spcBef>
                <a:spcPts val="0"/>
              </a:spcBef>
              <a:spcAft>
                <a:spcPts val="0"/>
              </a:spcAft>
              <a:buSzPts val="1100"/>
              <a:buAutoNum type="alphaLcPeriod"/>
            </a:pPr>
            <a:r>
              <a:rPr lang="en"/>
              <a:t>Resource Management</a:t>
            </a:r>
            <a:endParaRPr/>
          </a:p>
          <a:p>
            <a:pPr indent="-298450" lvl="1" marL="914400" rtl="0" algn="l">
              <a:spcBef>
                <a:spcPts val="0"/>
              </a:spcBef>
              <a:spcAft>
                <a:spcPts val="0"/>
              </a:spcAft>
              <a:buSzPts val="1100"/>
              <a:buAutoNum type="alphaLcPeriod"/>
            </a:pPr>
            <a:r>
              <a:rPr lang="en"/>
              <a:t>Automatic cleanup</a:t>
            </a:r>
            <a:endParaRPr/>
          </a:p>
          <a:p>
            <a:pPr indent="-298450" lvl="1" marL="914400" rtl="0" algn="l">
              <a:spcBef>
                <a:spcPts val="0"/>
              </a:spcBef>
              <a:spcAft>
                <a:spcPts val="0"/>
              </a:spcAft>
              <a:buSzPts val="1100"/>
              <a:buAutoNum type="alphaLcPeriod"/>
            </a:pPr>
            <a:r>
              <a:rPr lang="en"/>
              <a:t>Readability</a:t>
            </a:r>
            <a:endParaRPr/>
          </a:p>
          <a:p>
            <a:pPr indent="-298450" lvl="1" marL="914400" rtl="0" algn="l">
              <a:spcBef>
                <a:spcPts val="0"/>
              </a:spcBef>
              <a:spcAft>
                <a:spcPts val="0"/>
              </a:spcAft>
              <a:buSzPts val="1100"/>
              <a:buAutoNum type="alphaLcPeriod"/>
            </a:pPr>
            <a:r>
              <a:rPr lang="en"/>
              <a:t>Reduce boilerplate</a:t>
            </a:r>
            <a:endParaRPr/>
          </a:p>
          <a:p>
            <a:pPr indent="-298450" lvl="1" marL="914400" rtl="0" algn="l">
              <a:spcBef>
                <a:spcPts val="0"/>
              </a:spcBef>
              <a:spcAft>
                <a:spcPts val="0"/>
              </a:spcAft>
              <a:buSzPts val="1100"/>
              <a:buAutoNum type="alphaLcPeriod"/>
            </a:pPr>
            <a:r>
              <a:rPr lang="en"/>
              <a:t>Consistency</a:t>
            </a:r>
            <a:endParaRPr/>
          </a:p>
          <a:p>
            <a:pPr indent="-311150" lvl="0" marL="457200" rtl="0" algn="l">
              <a:spcBef>
                <a:spcPts val="0"/>
              </a:spcBef>
              <a:spcAft>
                <a:spcPts val="0"/>
              </a:spcAft>
              <a:buSzPts val="1300"/>
              <a:buAutoNum type="arabicPeriod"/>
            </a:pPr>
            <a:r>
              <a:rPr lang="en"/>
              <a:t>Decorators</a:t>
            </a:r>
            <a:endParaRPr/>
          </a:p>
          <a:p>
            <a:pPr indent="-298450" lvl="1" marL="914400" rtl="0" algn="l">
              <a:spcBef>
                <a:spcPts val="0"/>
              </a:spcBef>
              <a:spcAft>
                <a:spcPts val="0"/>
              </a:spcAft>
              <a:buSzPts val="1100"/>
              <a:buAutoNum type="alphaLcPeriod"/>
            </a:pPr>
            <a:r>
              <a:rPr lang="en"/>
              <a:t>Good SoC</a:t>
            </a:r>
            <a:endParaRPr/>
          </a:p>
          <a:p>
            <a:pPr indent="-298450" lvl="1" marL="914400" rtl="0" algn="l">
              <a:spcBef>
                <a:spcPts val="0"/>
              </a:spcBef>
              <a:spcAft>
                <a:spcPts val="0"/>
              </a:spcAft>
              <a:buSzPts val="1100"/>
              <a:buAutoNum type="alphaLcPeriod"/>
            </a:pPr>
            <a:r>
              <a:rPr lang="en"/>
              <a:t>High flexibility</a:t>
            </a:r>
            <a:endParaRPr/>
          </a:p>
          <a:p>
            <a:pPr indent="-298450" lvl="1" marL="914400" rtl="0" algn="l">
              <a:spcBef>
                <a:spcPts val="0"/>
              </a:spcBef>
              <a:spcAft>
                <a:spcPts val="0"/>
              </a:spcAft>
              <a:buSzPts val="1100"/>
              <a:buAutoNum type="alphaLcPeriod"/>
            </a:pPr>
            <a:r>
              <a:rPr lang="en"/>
              <a:t>Dynamic behavior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Context Manager</a:t>
            </a:r>
            <a:endParaRPr/>
          </a:p>
        </p:txBody>
      </p:sp>
      <p:sp>
        <p:nvSpPr>
          <p:cNvPr id="230" name="Google Shape;230;p25"/>
          <p:cNvSpPr txBox="1"/>
          <p:nvPr>
            <p:ph idx="1" type="body"/>
          </p:nvPr>
        </p:nvSpPr>
        <p:spPr>
          <a:xfrm>
            <a:off x="154475" y="2792700"/>
            <a:ext cx="3492600" cy="21033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Context managers are a powerful feature in Python for resource management and ensuring that resources are properly acquired and released.</a:t>
            </a:r>
            <a:endParaRPr/>
          </a:p>
          <a:p>
            <a:pPr indent="0" lvl="0" marL="0" rtl="0" algn="l">
              <a:spcBef>
                <a:spcPts val="1200"/>
              </a:spcBef>
              <a:spcAft>
                <a:spcPts val="1200"/>
              </a:spcAft>
              <a:buNone/>
            </a:pPr>
            <a:r>
              <a:rPr lang="en"/>
              <a:t>In C and other languages a similar concept exists but most of the time must be implemented manually. You have to remember to close the file explicitly to release the associated resources, and proper error handling is crucial.</a:t>
            </a:r>
            <a:endParaRPr/>
          </a:p>
        </p:txBody>
      </p:sp>
      <p:pic>
        <p:nvPicPr>
          <p:cNvPr id="231" name="Google Shape;231;p25"/>
          <p:cNvPicPr preferRelativeResize="0"/>
          <p:nvPr/>
        </p:nvPicPr>
        <p:blipFill>
          <a:blip r:embed="rId3">
            <a:alphaModFix/>
          </a:blip>
          <a:stretch>
            <a:fillRect/>
          </a:stretch>
        </p:blipFill>
        <p:spPr>
          <a:xfrm>
            <a:off x="4742875" y="787925"/>
            <a:ext cx="3982400" cy="3951050"/>
          </a:xfrm>
          <a:prstGeom prst="rect">
            <a:avLst/>
          </a:prstGeom>
          <a:noFill/>
          <a:ln>
            <a:noFill/>
          </a:ln>
        </p:spPr>
      </p:pic>
      <p:sp>
        <p:nvSpPr>
          <p:cNvPr id="232" name="Google Shape;232;p25"/>
          <p:cNvSpPr txBox="1"/>
          <p:nvPr/>
        </p:nvSpPr>
        <p:spPr>
          <a:xfrm>
            <a:off x="241550" y="1472950"/>
            <a:ext cx="3099000" cy="11577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Resource Management</a:t>
            </a:r>
            <a:endParaRPr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Automatic cleanup</a:t>
            </a:r>
            <a:endParaRPr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Readability</a:t>
            </a:r>
            <a:endParaRPr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Reduce boilerplate</a:t>
            </a:r>
            <a:endParaRPr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Consistency</a:t>
            </a:r>
            <a:endParaRPr sz="13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Decorator</a:t>
            </a:r>
            <a:endParaRPr/>
          </a:p>
        </p:txBody>
      </p:sp>
      <p:sp>
        <p:nvSpPr>
          <p:cNvPr id="238" name="Google Shape;238;p26"/>
          <p:cNvSpPr txBox="1"/>
          <p:nvPr>
            <p:ph idx="1" type="body"/>
          </p:nvPr>
        </p:nvSpPr>
        <p:spPr>
          <a:xfrm>
            <a:off x="251450" y="3872538"/>
            <a:ext cx="2402400" cy="1004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Good SoC</a:t>
            </a:r>
            <a:endParaRPr/>
          </a:p>
          <a:p>
            <a:pPr indent="-311150" lvl="0" marL="457200" rtl="0" algn="l">
              <a:spcBef>
                <a:spcPts val="0"/>
              </a:spcBef>
              <a:spcAft>
                <a:spcPts val="0"/>
              </a:spcAft>
              <a:buSzPts val="1300"/>
              <a:buAutoNum type="arabicPeriod"/>
            </a:pPr>
            <a:r>
              <a:rPr lang="en"/>
              <a:t>High flexibility</a:t>
            </a:r>
            <a:endParaRPr/>
          </a:p>
          <a:p>
            <a:pPr indent="-311150" lvl="0" marL="457200" rtl="0" algn="l">
              <a:spcBef>
                <a:spcPts val="0"/>
              </a:spcBef>
              <a:spcAft>
                <a:spcPts val="0"/>
              </a:spcAft>
              <a:buSzPts val="1300"/>
              <a:buAutoNum type="arabicPeriod"/>
            </a:pPr>
            <a:r>
              <a:rPr lang="en"/>
              <a:t>Dynamic behavior</a:t>
            </a:r>
            <a:endParaRPr/>
          </a:p>
        </p:txBody>
      </p:sp>
      <p:pic>
        <p:nvPicPr>
          <p:cNvPr id="239" name="Google Shape;239;p26"/>
          <p:cNvPicPr preferRelativeResize="0"/>
          <p:nvPr/>
        </p:nvPicPr>
        <p:blipFill>
          <a:blip r:embed="rId3">
            <a:alphaModFix/>
          </a:blip>
          <a:stretch>
            <a:fillRect/>
          </a:stretch>
        </p:blipFill>
        <p:spPr>
          <a:xfrm>
            <a:off x="4572000" y="393750"/>
            <a:ext cx="4302669" cy="3530850"/>
          </a:xfrm>
          <a:prstGeom prst="rect">
            <a:avLst/>
          </a:prstGeom>
          <a:noFill/>
          <a:ln>
            <a:noFill/>
          </a:ln>
        </p:spPr>
      </p:pic>
      <p:sp>
        <p:nvSpPr>
          <p:cNvPr id="240" name="Google Shape;240;p26"/>
          <p:cNvSpPr txBox="1"/>
          <p:nvPr/>
        </p:nvSpPr>
        <p:spPr>
          <a:xfrm>
            <a:off x="119150" y="1393300"/>
            <a:ext cx="3864900" cy="2225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Enhancing the </a:t>
            </a:r>
            <a:r>
              <a:rPr b="1" lang="en" sz="1300">
                <a:solidFill>
                  <a:schemeClr val="lt1"/>
                </a:solidFill>
                <a:latin typeface="Lato"/>
                <a:ea typeface="Lato"/>
                <a:cs typeface="Lato"/>
                <a:sym typeface="Lato"/>
              </a:rPr>
              <a:t>modularity and reusability</a:t>
            </a:r>
            <a:r>
              <a:rPr lang="en" sz="1300">
                <a:solidFill>
                  <a:schemeClr val="lt1"/>
                </a:solidFill>
                <a:latin typeface="Lato"/>
                <a:ea typeface="Lato"/>
                <a:cs typeface="Lato"/>
                <a:sym typeface="Lato"/>
              </a:rPr>
              <a:t> of code. They allow you to add functionality to existing functions or methods without modifying their actual implementation.</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Encapsulate cross-cutting concerns such as </a:t>
            </a:r>
            <a:r>
              <a:rPr b="1" lang="en" sz="1300">
                <a:solidFill>
                  <a:schemeClr val="lt1"/>
                </a:solidFill>
                <a:latin typeface="Lato"/>
                <a:ea typeface="Lato"/>
                <a:cs typeface="Lato"/>
                <a:sym typeface="Lato"/>
              </a:rPr>
              <a:t>logging, authentication, caching, and performance monitoring</a:t>
            </a:r>
            <a:r>
              <a:rPr lang="en" sz="1300">
                <a:solidFill>
                  <a:schemeClr val="lt1"/>
                </a:solidFill>
                <a:latin typeface="Lato"/>
                <a:ea typeface="Lato"/>
                <a:cs typeface="Lato"/>
                <a:sym typeface="Lato"/>
              </a:rPr>
              <a:t> separately from the main code logic.</a:t>
            </a:r>
            <a:endParaRPr sz="1300">
              <a:solidFill>
                <a:schemeClr val="lt1"/>
              </a:solidFill>
              <a:latin typeface="Lato"/>
              <a:ea typeface="Lato"/>
              <a:cs typeface="Lato"/>
              <a:sym typeface="Lato"/>
            </a:endParaRPr>
          </a:p>
        </p:txBody>
      </p:sp>
      <p:pic>
        <p:nvPicPr>
          <p:cNvPr id="241" name="Google Shape;241;p26"/>
          <p:cNvPicPr preferRelativeResize="0"/>
          <p:nvPr/>
        </p:nvPicPr>
        <p:blipFill>
          <a:blip r:embed="rId4">
            <a:alphaModFix/>
          </a:blip>
          <a:stretch>
            <a:fillRect/>
          </a:stretch>
        </p:blipFill>
        <p:spPr>
          <a:xfrm>
            <a:off x="2768574" y="3705875"/>
            <a:ext cx="1688699" cy="133742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of Decorators</a:t>
            </a:r>
            <a:endParaRPr/>
          </a:p>
        </p:txBody>
      </p:sp>
      <p:pic>
        <p:nvPicPr>
          <p:cNvPr id="247" name="Google Shape;247;p27"/>
          <p:cNvPicPr preferRelativeResize="0"/>
          <p:nvPr/>
        </p:nvPicPr>
        <p:blipFill rotWithShape="1">
          <a:blip r:embed="rId3">
            <a:alphaModFix/>
          </a:blip>
          <a:srcRect b="1302" l="0" r="0" t="0"/>
          <a:stretch/>
        </p:blipFill>
        <p:spPr>
          <a:xfrm>
            <a:off x="3559300" y="979400"/>
            <a:ext cx="5124450" cy="3910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8"/>
          <p:cNvPicPr preferRelativeResize="0"/>
          <p:nvPr/>
        </p:nvPicPr>
        <p:blipFill>
          <a:blip r:embed="rId3">
            <a:alphaModFix/>
          </a:blip>
          <a:stretch>
            <a:fillRect/>
          </a:stretch>
        </p:blipFill>
        <p:spPr>
          <a:xfrm>
            <a:off x="1909750" y="784375"/>
            <a:ext cx="5324475" cy="1181100"/>
          </a:xfrm>
          <a:prstGeom prst="rect">
            <a:avLst/>
          </a:prstGeom>
          <a:noFill/>
          <a:ln>
            <a:noFill/>
          </a:ln>
        </p:spPr>
      </p:pic>
      <p:pic>
        <p:nvPicPr>
          <p:cNvPr id="253" name="Google Shape;253;p28"/>
          <p:cNvPicPr preferRelativeResize="0"/>
          <p:nvPr/>
        </p:nvPicPr>
        <p:blipFill>
          <a:blip r:embed="rId4">
            <a:alphaModFix/>
          </a:blip>
          <a:stretch>
            <a:fillRect/>
          </a:stretch>
        </p:blipFill>
        <p:spPr>
          <a:xfrm>
            <a:off x="2347650" y="2547975"/>
            <a:ext cx="4448700" cy="2366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9"/>
          <p:cNvPicPr preferRelativeResize="0"/>
          <p:nvPr/>
        </p:nvPicPr>
        <p:blipFill rotWithShape="1">
          <a:blip r:embed="rId3">
            <a:alphaModFix/>
          </a:blip>
          <a:srcRect b="0" l="0" r="0" t="0"/>
          <a:stretch/>
        </p:blipFill>
        <p:spPr>
          <a:xfrm>
            <a:off x="768000" y="448350"/>
            <a:ext cx="7608000" cy="42468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Small</a:t>
            </a:r>
            <a:r>
              <a:rPr lang="en"/>
              <a:t> Summary</a:t>
            </a:r>
            <a:endParaRPr/>
          </a:p>
        </p:txBody>
      </p:sp>
      <p:sp>
        <p:nvSpPr>
          <p:cNvPr id="264" name="Google Shape;264;p3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1200"/>
              </a:spcBef>
              <a:spcAft>
                <a:spcPts val="0"/>
              </a:spcAft>
              <a:buSzPts val="1300"/>
              <a:buChar char="●"/>
            </a:pPr>
            <a:r>
              <a:rPr lang="en"/>
              <a:t>Context Managers manage resources within defined contexts. (Manage resource allocation, ensure proper cleanup.)</a:t>
            </a:r>
            <a:endParaRPr/>
          </a:p>
          <a:p>
            <a:pPr indent="-311150" lvl="0" marL="457200" rtl="0" algn="l">
              <a:spcBef>
                <a:spcPts val="0"/>
              </a:spcBef>
              <a:spcAft>
                <a:spcPts val="0"/>
              </a:spcAft>
              <a:buSzPts val="1300"/>
              <a:buChar char="●"/>
            </a:pPr>
            <a:r>
              <a:rPr lang="en"/>
              <a:t>Decorators modify functions or methods behavior. (Enhance function behavior, promote code reusability.)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Object-oriented Programming [OOP]</a:t>
            </a:r>
            <a:endParaRPr b="1"/>
          </a:p>
        </p:txBody>
      </p:sp>
      <p:sp>
        <p:nvSpPr>
          <p:cNvPr id="270" name="Google Shape;270;p3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1200"/>
              </a:spcBef>
              <a:spcAft>
                <a:spcPts val="0"/>
              </a:spcAft>
              <a:buNone/>
            </a:pPr>
            <a:r>
              <a:rPr lang="en"/>
              <a:t>Pros </a:t>
            </a:r>
            <a:endParaRPr/>
          </a:p>
          <a:p>
            <a:pPr indent="-298767" lvl="0" marL="457200" rtl="0" algn="l">
              <a:spcBef>
                <a:spcPts val="1200"/>
              </a:spcBef>
              <a:spcAft>
                <a:spcPts val="0"/>
              </a:spcAft>
              <a:buSzPct val="100000"/>
              <a:buChar char="●"/>
            </a:pPr>
            <a:r>
              <a:rPr lang="en"/>
              <a:t>Modularity and Reusability: OOP allows for the creation of modular code, enhancing code organization and facilitating code reuse through concepts like classes and objects.</a:t>
            </a:r>
            <a:endParaRPr/>
          </a:p>
          <a:p>
            <a:pPr indent="-298767" lvl="0" marL="457200" rtl="0" algn="l">
              <a:spcBef>
                <a:spcPts val="0"/>
              </a:spcBef>
              <a:spcAft>
                <a:spcPts val="0"/>
              </a:spcAft>
              <a:buSzPct val="100000"/>
              <a:buChar char="●"/>
            </a:pPr>
            <a:r>
              <a:rPr lang="en"/>
              <a:t>Encapsulation and Abstraction: OOP promotes encapsulation, enabling data hiding and abstraction, which enhances code maintainability and reduces complexity.</a:t>
            </a:r>
            <a:endParaRPr/>
          </a:p>
          <a:p>
            <a:pPr indent="0" lvl="0" marL="0" rtl="0" algn="l">
              <a:spcBef>
                <a:spcPts val="1200"/>
              </a:spcBef>
              <a:spcAft>
                <a:spcPts val="0"/>
              </a:spcAft>
              <a:buNone/>
            </a:pPr>
            <a:r>
              <a:rPr lang="en"/>
              <a:t>Cons</a:t>
            </a:r>
            <a:endParaRPr/>
          </a:p>
          <a:p>
            <a:pPr indent="-298767" lvl="0" marL="457200" rtl="0" algn="l">
              <a:spcBef>
                <a:spcPts val="1200"/>
              </a:spcBef>
              <a:spcAft>
                <a:spcPts val="0"/>
              </a:spcAft>
              <a:buSzPct val="100000"/>
              <a:buChar char="●"/>
            </a:pPr>
            <a:r>
              <a:rPr lang="en"/>
              <a:t>Multiple Inheritance Complexity: While Python supports multiple inheritance, it can lead to complexities and ambiguity, known as the "diamond problem," where conflicting methods or attributes arise from multiple parent classes.</a:t>
            </a:r>
            <a:endParaRPr/>
          </a:p>
          <a:p>
            <a:pPr indent="-298767" lvl="0" marL="457200" rtl="0" algn="l">
              <a:spcBef>
                <a:spcPts val="0"/>
              </a:spcBef>
              <a:spcAft>
                <a:spcPts val="0"/>
              </a:spcAft>
              <a:buSzPct val="100000"/>
              <a:buChar char="●"/>
            </a:pPr>
            <a:r>
              <a:rPr lang="en"/>
              <a:t>Overhead: OOP can introduce overhead in terms of memory and performance compared to procedural programming, particularly for smaller-scale projects or those not requiring the complexity of OOP paradigms.</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Content</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AutoNum type="arabicPeriod"/>
            </a:pPr>
            <a:r>
              <a:rPr lang="en"/>
              <a:t>Introduction</a:t>
            </a:r>
            <a:endParaRPr/>
          </a:p>
          <a:p>
            <a:pPr indent="-311150" lvl="0" marL="457200" rtl="0" algn="l">
              <a:spcBef>
                <a:spcPts val="0"/>
              </a:spcBef>
              <a:spcAft>
                <a:spcPts val="0"/>
              </a:spcAft>
              <a:buSzPts val="1300"/>
              <a:buAutoNum type="arabicPeriod"/>
            </a:pPr>
            <a:r>
              <a:rPr lang="en"/>
              <a:t>Why Python in 2024 ?</a:t>
            </a:r>
            <a:endParaRPr/>
          </a:p>
          <a:p>
            <a:pPr indent="-298450" lvl="1" marL="914400" rtl="0" algn="l">
              <a:spcBef>
                <a:spcPts val="0"/>
              </a:spcBef>
              <a:spcAft>
                <a:spcPts val="0"/>
              </a:spcAft>
              <a:buSzPts val="1100"/>
              <a:buAutoNum type="alphaLcPeriod"/>
            </a:pPr>
            <a:r>
              <a:rPr lang="en"/>
              <a:t>Advantages over other languages</a:t>
            </a:r>
            <a:endParaRPr/>
          </a:p>
          <a:p>
            <a:pPr indent="-298450" lvl="1" marL="914400" rtl="0" algn="l">
              <a:spcBef>
                <a:spcPts val="0"/>
              </a:spcBef>
              <a:spcAft>
                <a:spcPts val="0"/>
              </a:spcAft>
              <a:buSzPts val="1100"/>
              <a:buAutoNum type="alphaLcPeriod"/>
            </a:pPr>
            <a:r>
              <a:rPr lang="en"/>
              <a:t>Resource management</a:t>
            </a:r>
            <a:endParaRPr/>
          </a:p>
          <a:p>
            <a:pPr indent="-298450" lvl="1" marL="914400" rtl="0" algn="l">
              <a:spcBef>
                <a:spcPts val="0"/>
              </a:spcBef>
              <a:spcAft>
                <a:spcPts val="0"/>
              </a:spcAft>
              <a:buSzPts val="1100"/>
              <a:buAutoNum type="alphaLcPeriod"/>
            </a:pPr>
            <a:r>
              <a:rPr lang="en"/>
              <a:t>Speed comparison</a:t>
            </a:r>
            <a:endParaRPr/>
          </a:p>
          <a:p>
            <a:pPr indent="-311150" lvl="0" marL="457200" rtl="0" algn="l">
              <a:spcBef>
                <a:spcPts val="0"/>
              </a:spcBef>
              <a:spcAft>
                <a:spcPts val="0"/>
              </a:spcAft>
              <a:buSzPts val="1300"/>
              <a:buAutoNum type="arabicPeriod"/>
            </a:pPr>
            <a:r>
              <a:rPr lang="en"/>
              <a:t>Syntax and Features</a:t>
            </a:r>
            <a:endParaRPr/>
          </a:p>
          <a:p>
            <a:pPr indent="-298450" lvl="1" marL="914400" rtl="0" algn="l">
              <a:spcBef>
                <a:spcPts val="0"/>
              </a:spcBef>
              <a:spcAft>
                <a:spcPts val="0"/>
              </a:spcAft>
              <a:buSzPts val="1100"/>
              <a:buAutoNum type="alphaLcPeriod"/>
            </a:pPr>
            <a:r>
              <a:rPr lang="en"/>
              <a:t>Context Managers</a:t>
            </a:r>
            <a:endParaRPr/>
          </a:p>
          <a:p>
            <a:pPr indent="-298450" lvl="1" marL="914400" rtl="0" algn="l">
              <a:spcBef>
                <a:spcPts val="0"/>
              </a:spcBef>
              <a:spcAft>
                <a:spcPts val="0"/>
              </a:spcAft>
              <a:buSzPts val="1100"/>
              <a:buAutoNum type="alphaLcPeriod"/>
            </a:pPr>
            <a:r>
              <a:rPr lang="en"/>
              <a:t>Decorators</a:t>
            </a:r>
            <a:endParaRPr/>
          </a:p>
          <a:p>
            <a:pPr indent="-311150" lvl="0" marL="457200" rtl="0" algn="l">
              <a:spcBef>
                <a:spcPts val="0"/>
              </a:spcBef>
              <a:spcAft>
                <a:spcPts val="0"/>
              </a:spcAft>
              <a:buSzPts val="1300"/>
              <a:buAutoNum type="arabicPeriod"/>
            </a:pPr>
            <a:r>
              <a:rPr lang="en"/>
              <a:t>OOP</a:t>
            </a:r>
            <a:endParaRPr/>
          </a:p>
          <a:p>
            <a:pPr indent="-298450" lvl="1" marL="914400" rtl="0" algn="l">
              <a:spcBef>
                <a:spcPts val="0"/>
              </a:spcBef>
              <a:spcAft>
                <a:spcPts val="0"/>
              </a:spcAft>
              <a:buSzPts val="1100"/>
              <a:buAutoNum type="alphaLcPeriod"/>
            </a:pPr>
            <a:r>
              <a:rPr lang="en"/>
              <a:t>Normal / Abstract classes and Interfaces</a:t>
            </a:r>
            <a:endParaRPr/>
          </a:p>
          <a:p>
            <a:pPr indent="-298450" lvl="1" marL="914400" rtl="0" algn="l">
              <a:spcBef>
                <a:spcPts val="0"/>
              </a:spcBef>
              <a:spcAft>
                <a:spcPts val="0"/>
              </a:spcAft>
              <a:buSzPts val="1100"/>
              <a:buAutoNum type="alphaLcPeriod"/>
            </a:pPr>
            <a:r>
              <a:rPr lang="en"/>
              <a:t>Encapsulation, Polymorphism, Multiple inheritance</a:t>
            </a:r>
            <a:endParaRPr/>
          </a:p>
          <a:p>
            <a:pPr indent="-298450" lvl="1" marL="914400" rtl="0" algn="l">
              <a:spcBef>
                <a:spcPts val="0"/>
              </a:spcBef>
              <a:spcAft>
                <a:spcPts val="0"/>
              </a:spcAft>
              <a:buSzPts val="1100"/>
              <a:buAutoNum type="alphaLcPeriod"/>
            </a:pPr>
            <a:r>
              <a:rPr lang="en"/>
              <a:t>Dataclasses</a:t>
            </a:r>
            <a:endParaRPr/>
          </a:p>
          <a:p>
            <a:pPr indent="-311150" lvl="0" marL="457200" rtl="0" algn="l">
              <a:spcBef>
                <a:spcPts val="0"/>
              </a:spcBef>
              <a:spcAft>
                <a:spcPts val="0"/>
              </a:spcAft>
              <a:buSzPts val="1300"/>
              <a:buAutoNum type="arabicPeriod"/>
            </a:pPr>
            <a:r>
              <a:rPr lang="en"/>
              <a:t>ML</a:t>
            </a:r>
            <a:endParaRPr/>
          </a:p>
          <a:p>
            <a:pPr indent="-298450" lvl="1" marL="914400" rtl="0" algn="l">
              <a:spcBef>
                <a:spcPts val="0"/>
              </a:spcBef>
              <a:spcAft>
                <a:spcPts val="0"/>
              </a:spcAft>
              <a:buSzPts val="1100"/>
              <a:buAutoNum type="alphaLcPeriod"/>
            </a:pPr>
            <a:r>
              <a:rPr lang="en"/>
              <a:t>Keras / Tensorflow / Scikit-learn</a:t>
            </a:r>
            <a:endParaRPr/>
          </a:p>
          <a:p>
            <a:pPr indent="-298450" lvl="1" marL="914400" rtl="0" algn="l">
              <a:spcBef>
                <a:spcPts val="0"/>
              </a:spcBef>
              <a:spcAft>
                <a:spcPts val="0"/>
              </a:spcAft>
              <a:buSzPts val="1100"/>
              <a:buAutoNum type="alphaLcPeriod"/>
            </a:pPr>
            <a:r>
              <a:rPr lang="en"/>
              <a:t>LLMs</a:t>
            </a:r>
            <a:endParaRPr/>
          </a:p>
        </p:txBody>
      </p:sp>
      <p:pic>
        <p:nvPicPr>
          <p:cNvPr id="142" name="Google Shape;142;p14"/>
          <p:cNvPicPr preferRelativeResize="0"/>
          <p:nvPr/>
        </p:nvPicPr>
        <p:blipFill>
          <a:blip r:embed="rId3">
            <a:alphaModFix/>
          </a:blip>
          <a:stretch>
            <a:fillRect/>
          </a:stretch>
        </p:blipFill>
        <p:spPr>
          <a:xfrm>
            <a:off x="6148050" y="1225475"/>
            <a:ext cx="2692552" cy="269255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Abstract classes and Interfaces</a:t>
            </a:r>
            <a:endParaRPr/>
          </a:p>
        </p:txBody>
      </p:sp>
      <p:sp>
        <p:nvSpPr>
          <p:cNvPr id="276" name="Google Shape;276;p32"/>
          <p:cNvSpPr txBox="1"/>
          <p:nvPr>
            <p:ph idx="1" type="body"/>
          </p:nvPr>
        </p:nvSpPr>
        <p:spPr>
          <a:xfrm>
            <a:off x="1052550" y="14025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Python does not have built-in support for interfaces like some other statically typed languages (e.g., Java or C#).</a:t>
            </a:r>
            <a:endParaRPr/>
          </a:p>
          <a:p>
            <a:pPr indent="0" lvl="0" marL="0" rtl="0" algn="l">
              <a:spcBef>
                <a:spcPts val="1200"/>
              </a:spcBef>
              <a:spcAft>
                <a:spcPts val="0"/>
              </a:spcAft>
              <a:buNone/>
            </a:pPr>
            <a:r>
              <a:rPr lang="en"/>
              <a:t>Instead, Python relies on </a:t>
            </a:r>
            <a:r>
              <a:rPr b="1" lang="en"/>
              <a:t>duck typing</a:t>
            </a:r>
            <a:r>
              <a:rPr lang="en"/>
              <a:t>, which means that </a:t>
            </a:r>
            <a:r>
              <a:rPr b="1" lang="en"/>
              <a:t>objects are evaluated based on their behavior rather than their type.</a:t>
            </a:r>
            <a:endParaRPr b="1"/>
          </a:p>
          <a:p>
            <a:pPr indent="0" lvl="0" marL="0" rtl="0" algn="l">
              <a:spcBef>
                <a:spcPts val="1200"/>
              </a:spcBef>
              <a:spcAft>
                <a:spcPts val="1200"/>
              </a:spcAft>
              <a:buNone/>
            </a:pPr>
            <a:r>
              <a:rPr lang="en"/>
              <a:t>However, you can achieve interface-like behavior using abstract base classes (ABCs) from the abc module or by convention.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3"/>
          <p:cNvSpPr txBox="1"/>
          <p:nvPr>
            <p:ph type="title"/>
          </p:nvPr>
        </p:nvSpPr>
        <p:spPr>
          <a:xfrm>
            <a:off x="1279825" y="15807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Abstract classes </a:t>
            </a:r>
            <a:endParaRPr/>
          </a:p>
          <a:p>
            <a:pPr indent="0" lvl="0" marL="0" rtl="0" algn="l">
              <a:spcBef>
                <a:spcPts val="0"/>
              </a:spcBef>
              <a:spcAft>
                <a:spcPts val="0"/>
              </a:spcAft>
              <a:buNone/>
            </a:pPr>
            <a:r>
              <a:rPr lang="en"/>
              <a:t>Example</a:t>
            </a:r>
            <a:endParaRPr/>
          </a:p>
        </p:txBody>
      </p:sp>
      <p:pic>
        <p:nvPicPr>
          <p:cNvPr id="282" name="Google Shape;282;p33"/>
          <p:cNvPicPr preferRelativeResize="0"/>
          <p:nvPr/>
        </p:nvPicPr>
        <p:blipFill>
          <a:blip r:embed="rId3">
            <a:alphaModFix/>
          </a:blip>
          <a:stretch>
            <a:fillRect/>
          </a:stretch>
        </p:blipFill>
        <p:spPr>
          <a:xfrm>
            <a:off x="249700" y="1003850"/>
            <a:ext cx="3448050" cy="4038600"/>
          </a:xfrm>
          <a:prstGeom prst="rect">
            <a:avLst/>
          </a:prstGeom>
          <a:noFill/>
          <a:ln>
            <a:noFill/>
          </a:ln>
        </p:spPr>
      </p:pic>
      <p:pic>
        <p:nvPicPr>
          <p:cNvPr id="283" name="Google Shape;283;p33"/>
          <p:cNvPicPr preferRelativeResize="0"/>
          <p:nvPr/>
        </p:nvPicPr>
        <p:blipFill rotWithShape="1">
          <a:blip r:embed="rId4">
            <a:alphaModFix/>
          </a:blip>
          <a:srcRect b="0" l="0" r="1117" t="0"/>
          <a:stretch/>
        </p:blipFill>
        <p:spPr>
          <a:xfrm>
            <a:off x="4949075" y="551225"/>
            <a:ext cx="3900325" cy="4355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Inheritance / Multiple Inheritance</a:t>
            </a:r>
            <a:endParaRPr/>
          </a:p>
        </p:txBody>
      </p:sp>
      <p:pic>
        <p:nvPicPr>
          <p:cNvPr id="289" name="Google Shape;289;p34"/>
          <p:cNvPicPr preferRelativeResize="0"/>
          <p:nvPr/>
        </p:nvPicPr>
        <p:blipFill>
          <a:blip r:embed="rId3">
            <a:alphaModFix/>
          </a:blip>
          <a:stretch>
            <a:fillRect/>
          </a:stretch>
        </p:blipFill>
        <p:spPr>
          <a:xfrm>
            <a:off x="175975" y="1566325"/>
            <a:ext cx="4657725" cy="2790825"/>
          </a:xfrm>
          <a:prstGeom prst="rect">
            <a:avLst/>
          </a:prstGeom>
          <a:noFill/>
          <a:ln>
            <a:noFill/>
          </a:ln>
        </p:spPr>
      </p:pic>
      <p:pic>
        <p:nvPicPr>
          <p:cNvPr id="290" name="Google Shape;290;p34"/>
          <p:cNvPicPr preferRelativeResize="0"/>
          <p:nvPr/>
        </p:nvPicPr>
        <p:blipFill rotWithShape="1">
          <a:blip r:embed="rId4">
            <a:alphaModFix/>
          </a:blip>
          <a:srcRect b="0" l="0" r="2534" t="0"/>
          <a:stretch/>
        </p:blipFill>
        <p:spPr>
          <a:xfrm>
            <a:off x="5687225" y="918250"/>
            <a:ext cx="2961875" cy="3530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Polymorphism</a:t>
            </a:r>
            <a:endParaRPr/>
          </a:p>
        </p:txBody>
      </p:sp>
      <p:pic>
        <p:nvPicPr>
          <p:cNvPr id="296" name="Google Shape;296;p35"/>
          <p:cNvPicPr preferRelativeResize="0"/>
          <p:nvPr/>
        </p:nvPicPr>
        <p:blipFill>
          <a:blip r:embed="rId3">
            <a:alphaModFix/>
          </a:blip>
          <a:stretch>
            <a:fillRect/>
          </a:stretch>
        </p:blipFill>
        <p:spPr>
          <a:xfrm>
            <a:off x="152400" y="1460250"/>
            <a:ext cx="4048125" cy="3267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Composition</a:t>
            </a:r>
            <a:endParaRPr/>
          </a:p>
        </p:txBody>
      </p:sp>
      <p:pic>
        <p:nvPicPr>
          <p:cNvPr id="302" name="Google Shape;302;p36"/>
          <p:cNvPicPr preferRelativeResize="0"/>
          <p:nvPr/>
        </p:nvPicPr>
        <p:blipFill rotWithShape="1">
          <a:blip r:embed="rId3">
            <a:alphaModFix/>
          </a:blip>
          <a:srcRect b="0" l="0" r="1536" t="0"/>
          <a:stretch/>
        </p:blipFill>
        <p:spPr>
          <a:xfrm>
            <a:off x="2632825" y="1307850"/>
            <a:ext cx="3353200" cy="3530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Encapsulation</a:t>
            </a:r>
            <a:endParaRPr/>
          </a:p>
        </p:txBody>
      </p:sp>
      <p:pic>
        <p:nvPicPr>
          <p:cNvPr id="308" name="Google Shape;308;p37"/>
          <p:cNvPicPr preferRelativeResize="0"/>
          <p:nvPr/>
        </p:nvPicPr>
        <p:blipFill rotWithShape="1">
          <a:blip r:embed="rId3">
            <a:alphaModFix/>
          </a:blip>
          <a:srcRect b="0" l="0" r="1497" t="0"/>
          <a:stretch/>
        </p:blipFill>
        <p:spPr>
          <a:xfrm>
            <a:off x="2450000" y="951725"/>
            <a:ext cx="3565475" cy="4038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Small Summary</a:t>
            </a:r>
            <a:endParaRPr/>
          </a:p>
        </p:txBody>
      </p:sp>
      <p:sp>
        <p:nvSpPr>
          <p:cNvPr id="314" name="Google Shape;314;p3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1200"/>
              </a:spcBef>
              <a:spcAft>
                <a:spcPts val="0"/>
              </a:spcAft>
              <a:buSzPts val="1300"/>
              <a:buChar char="●"/>
            </a:pPr>
            <a:r>
              <a:rPr lang="en"/>
              <a:t>Abstract classes, interfaces guide class structure. (Encourage structure, enforce method implementation.)</a:t>
            </a:r>
            <a:endParaRPr/>
          </a:p>
          <a:p>
            <a:pPr indent="-311150" lvl="0" marL="457200" rtl="0" algn="l">
              <a:spcBef>
                <a:spcPts val="0"/>
              </a:spcBef>
              <a:spcAft>
                <a:spcPts val="0"/>
              </a:spcAft>
              <a:buSzPts val="1300"/>
              <a:buChar char="●"/>
            </a:pPr>
            <a:r>
              <a:rPr lang="en"/>
              <a:t>Inheritance shares behavior, promotes code reusability. (Facilitates code organization, reduces redundancy.)</a:t>
            </a:r>
            <a:endParaRPr/>
          </a:p>
          <a:p>
            <a:pPr indent="-311150" lvl="0" marL="457200" rtl="0" algn="l">
              <a:spcBef>
                <a:spcPts val="0"/>
              </a:spcBef>
              <a:spcAft>
                <a:spcPts val="0"/>
              </a:spcAft>
              <a:buSzPts val="1300"/>
              <a:buChar char="●"/>
            </a:pPr>
            <a:r>
              <a:rPr lang="en"/>
              <a:t>Polymorphism allows flexible method implementations. (Enhances code flexibility, simplifies code maintenance.)</a:t>
            </a:r>
            <a:endParaRPr/>
          </a:p>
          <a:p>
            <a:pPr indent="-311150" lvl="0" marL="457200" rtl="0" algn="l">
              <a:spcBef>
                <a:spcPts val="0"/>
              </a:spcBef>
              <a:spcAft>
                <a:spcPts val="0"/>
              </a:spcAft>
              <a:buSzPts val="1300"/>
              <a:buChar char="●"/>
            </a:pPr>
            <a:r>
              <a:rPr lang="en"/>
              <a:t>Composition builds complex objects from simpler ones. (Promotes code modularity, facilitates code reuse.)</a:t>
            </a:r>
            <a:endParaRPr/>
          </a:p>
          <a:p>
            <a:pPr indent="-311150" lvl="0" marL="457200" rtl="0" algn="l">
              <a:spcBef>
                <a:spcPts val="0"/>
              </a:spcBef>
              <a:spcAft>
                <a:spcPts val="0"/>
              </a:spcAft>
              <a:buSzPts val="1300"/>
              <a:buChar char="●"/>
            </a:pPr>
            <a:r>
              <a:rPr lang="en"/>
              <a:t>Encapsulation hides implementation details, enhances data security. (Prevents direct access, ensures data integrity.)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Machine Learning</a:t>
            </a:r>
            <a:endParaRPr b="1"/>
          </a:p>
        </p:txBody>
      </p:sp>
      <p:sp>
        <p:nvSpPr>
          <p:cNvPr id="320" name="Google Shape;320;p39"/>
          <p:cNvSpPr txBox="1"/>
          <p:nvPr>
            <p:ph idx="1" type="body"/>
          </p:nvPr>
        </p:nvSpPr>
        <p:spPr>
          <a:xfrm>
            <a:off x="412425" y="1567550"/>
            <a:ext cx="4683900" cy="29112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1200"/>
              </a:spcBef>
              <a:spcAft>
                <a:spcPts val="0"/>
              </a:spcAft>
              <a:buSzPct val="100000"/>
              <a:buChar char="●"/>
            </a:pPr>
            <a:r>
              <a:rPr lang="en"/>
              <a:t>Widely favored in machine learning (ML) circles for its simplicity and robust library support, this language offers a plethora of tools including scikit-learn, TensorFlow, and PyTorch.</a:t>
            </a:r>
            <a:endParaRPr/>
          </a:p>
          <a:p>
            <a:pPr indent="-304958" lvl="0" marL="457200" rtl="0" algn="l">
              <a:spcBef>
                <a:spcPts val="0"/>
              </a:spcBef>
              <a:spcAft>
                <a:spcPts val="0"/>
              </a:spcAft>
              <a:buSzPct val="100000"/>
              <a:buChar char="●"/>
            </a:pPr>
            <a:r>
              <a:rPr lang="en"/>
              <a:t>Equipped with an array of data manipulation and visualization libraries like NumPy, pandas, and Matplotlib, it facilitates tasks such as preprocessing, data exploration, and result interpretation within ML projects.</a:t>
            </a:r>
            <a:endParaRPr/>
          </a:p>
          <a:p>
            <a:pPr indent="-304958" lvl="0" marL="457200" rtl="0" algn="l">
              <a:spcBef>
                <a:spcPts val="0"/>
              </a:spcBef>
              <a:spcAft>
                <a:spcPts val="0"/>
              </a:spcAft>
              <a:buSzPct val="100000"/>
              <a:buChar char="●"/>
            </a:pPr>
            <a:r>
              <a:rPr lang="en"/>
              <a:t>Its user-friendly nature and clear syntax make it an optimal choice for prototyping ML models, experimenting with algorithms, and deploying solutions across diverse sectors.</a:t>
            </a:r>
            <a:endParaRPr/>
          </a:p>
          <a:p>
            <a:pPr indent="-304958" lvl="0" marL="457200" rtl="0" algn="l">
              <a:spcBef>
                <a:spcPts val="0"/>
              </a:spcBef>
              <a:spcAft>
                <a:spcPts val="0"/>
              </a:spcAft>
              <a:buSzPct val="100000"/>
              <a:buChar char="●"/>
            </a:pPr>
            <a:r>
              <a:rPr lang="en"/>
              <a:t>Supported by a vibrant community, this language continuously evolves, providing access to the latest techniques, tutorials, and resources, catering to learners of all levels and seasoned professionals alike.</a:t>
            </a:r>
            <a:endParaRPr/>
          </a:p>
        </p:txBody>
      </p:sp>
      <p:pic>
        <p:nvPicPr>
          <p:cNvPr id="321" name="Google Shape;321;p39"/>
          <p:cNvPicPr preferRelativeResize="0"/>
          <p:nvPr/>
        </p:nvPicPr>
        <p:blipFill>
          <a:blip r:embed="rId3">
            <a:alphaModFix/>
          </a:blip>
          <a:stretch>
            <a:fillRect/>
          </a:stretch>
        </p:blipFill>
        <p:spPr>
          <a:xfrm>
            <a:off x="5827013" y="1077500"/>
            <a:ext cx="2733675" cy="3448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Neural Networks</a:t>
            </a:r>
            <a:endParaRPr/>
          </a:p>
        </p:txBody>
      </p:sp>
      <p:sp>
        <p:nvSpPr>
          <p:cNvPr id="327" name="Google Shape;327;p40"/>
          <p:cNvSpPr txBox="1"/>
          <p:nvPr>
            <p:ph idx="1" type="body"/>
          </p:nvPr>
        </p:nvSpPr>
        <p:spPr>
          <a:xfrm>
            <a:off x="790800" y="1424900"/>
            <a:ext cx="3975600" cy="29112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lang="en"/>
              <a:t>Pros:</a:t>
            </a:r>
            <a:endParaRPr/>
          </a:p>
          <a:p>
            <a:pPr indent="-311150" lvl="0" marL="457200" rtl="0" algn="l">
              <a:spcBef>
                <a:spcPts val="1200"/>
              </a:spcBef>
              <a:spcAft>
                <a:spcPts val="0"/>
              </a:spcAft>
              <a:buSzPts val="1300"/>
              <a:buChar char="●"/>
            </a:pPr>
            <a:r>
              <a:rPr lang="en"/>
              <a:t>Abundant libraries (TensorFlow, PyTorch) aid development.</a:t>
            </a:r>
            <a:endParaRPr/>
          </a:p>
          <a:p>
            <a:pPr indent="-311150" lvl="0" marL="457200" rtl="0" algn="l">
              <a:spcBef>
                <a:spcPts val="0"/>
              </a:spcBef>
              <a:spcAft>
                <a:spcPts val="0"/>
              </a:spcAft>
              <a:buSzPts val="1300"/>
              <a:buChar char="●"/>
            </a:pPr>
            <a:r>
              <a:rPr lang="en"/>
              <a:t>Python allows flexible experimentation.</a:t>
            </a:r>
            <a:endParaRPr/>
          </a:p>
          <a:p>
            <a:pPr indent="-311150" lvl="0" marL="457200" rtl="0" algn="l">
              <a:spcBef>
                <a:spcPts val="0"/>
              </a:spcBef>
              <a:spcAft>
                <a:spcPts val="0"/>
              </a:spcAft>
              <a:buSzPts val="1300"/>
              <a:buChar char="●"/>
            </a:pPr>
            <a:r>
              <a:rPr lang="en"/>
              <a:t>CUDA</a:t>
            </a:r>
            <a:endParaRPr/>
          </a:p>
          <a:p>
            <a:pPr indent="0" lvl="0" marL="0" rtl="0" algn="l">
              <a:spcBef>
                <a:spcPts val="1200"/>
              </a:spcBef>
              <a:spcAft>
                <a:spcPts val="0"/>
              </a:spcAft>
              <a:buNone/>
            </a:pPr>
            <a:r>
              <a:rPr lang="en"/>
              <a:t>Cons:</a:t>
            </a:r>
            <a:endParaRPr/>
          </a:p>
          <a:p>
            <a:pPr indent="-311150" lvl="0" marL="457200" rtl="0" algn="l">
              <a:spcBef>
                <a:spcPts val="1200"/>
              </a:spcBef>
              <a:spcAft>
                <a:spcPts val="0"/>
              </a:spcAft>
              <a:buSzPts val="1300"/>
              <a:buChar char="●"/>
            </a:pPr>
            <a:r>
              <a:rPr lang="en"/>
              <a:t>Performance overhead due to interpretation.</a:t>
            </a:r>
            <a:endParaRPr/>
          </a:p>
          <a:p>
            <a:pPr indent="-311150" lvl="0" marL="457200" rtl="0" algn="l">
              <a:spcBef>
                <a:spcPts val="0"/>
              </a:spcBef>
              <a:spcAft>
                <a:spcPts val="0"/>
              </a:spcAft>
              <a:buSzPts val="1300"/>
              <a:buChar char="●"/>
            </a:pPr>
            <a:r>
              <a:rPr lang="en"/>
              <a:t>Global Interpreter Lock can limit multithreading efficiency.</a:t>
            </a:r>
            <a:endParaRPr/>
          </a:p>
          <a:p>
            <a:pPr indent="0" lvl="0" marL="0" rtl="0" algn="l">
              <a:spcBef>
                <a:spcPts val="1200"/>
              </a:spcBef>
              <a:spcAft>
                <a:spcPts val="1200"/>
              </a:spcAft>
              <a:buNone/>
            </a:pPr>
            <a:r>
              <a:t/>
            </a:r>
            <a:endParaRPr/>
          </a:p>
        </p:txBody>
      </p:sp>
      <p:pic>
        <p:nvPicPr>
          <p:cNvPr id="328" name="Google Shape;328;p40"/>
          <p:cNvPicPr preferRelativeResize="0"/>
          <p:nvPr/>
        </p:nvPicPr>
        <p:blipFill>
          <a:blip r:embed="rId3">
            <a:alphaModFix/>
          </a:blip>
          <a:stretch>
            <a:fillRect/>
          </a:stretch>
        </p:blipFill>
        <p:spPr>
          <a:xfrm>
            <a:off x="5396025" y="1424900"/>
            <a:ext cx="3566099" cy="2005931"/>
          </a:xfrm>
          <a:prstGeom prst="rect">
            <a:avLst/>
          </a:prstGeom>
          <a:noFill/>
          <a:ln>
            <a:noFill/>
          </a:ln>
        </p:spPr>
      </p:pic>
      <p:pic>
        <p:nvPicPr>
          <p:cNvPr id="329" name="Google Shape;329;p40"/>
          <p:cNvPicPr preferRelativeResize="0"/>
          <p:nvPr/>
        </p:nvPicPr>
        <p:blipFill rotWithShape="1">
          <a:blip r:embed="rId4">
            <a:alphaModFix/>
          </a:blip>
          <a:srcRect b="58825" l="55892" r="31321" t="8620"/>
          <a:stretch/>
        </p:blipFill>
        <p:spPr>
          <a:xfrm>
            <a:off x="6981725" y="393750"/>
            <a:ext cx="544800" cy="687900"/>
          </a:xfrm>
          <a:prstGeom prst="roundRect">
            <a:avLst>
              <a:gd fmla="val 16667" name="adj"/>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Neural Networks in Python</a:t>
            </a:r>
            <a:endParaRPr/>
          </a:p>
        </p:txBody>
      </p:sp>
      <p:pic>
        <p:nvPicPr>
          <p:cNvPr id="335" name="Google Shape;335;p41"/>
          <p:cNvPicPr preferRelativeResize="0"/>
          <p:nvPr/>
        </p:nvPicPr>
        <p:blipFill rotWithShape="1">
          <a:blip r:embed="rId3">
            <a:alphaModFix/>
          </a:blip>
          <a:srcRect b="0" l="0" r="0" t="2695"/>
          <a:stretch/>
        </p:blipFill>
        <p:spPr>
          <a:xfrm>
            <a:off x="3174300" y="1159250"/>
            <a:ext cx="3285300" cy="3727800"/>
          </a:xfrm>
          <a:prstGeom prst="roundRect">
            <a:avLst>
              <a:gd fmla="val 3629"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Who am I</a:t>
            </a:r>
            <a:endParaRPr/>
          </a:p>
        </p:txBody>
      </p:sp>
      <p:sp>
        <p:nvSpPr>
          <p:cNvPr id="148" name="Google Shape;148;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Education</a:t>
            </a:r>
            <a:endParaRPr/>
          </a:p>
          <a:p>
            <a:pPr indent="-298450" lvl="1" marL="914400" rtl="0" algn="l">
              <a:spcBef>
                <a:spcPts val="0"/>
              </a:spcBef>
              <a:spcAft>
                <a:spcPts val="0"/>
              </a:spcAft>
              <a:buSzPts val="1100"/>
              <a:buAutoNum type="alphaLcPeriod"/>
            </a:pPr>
            <a:r>
              <a:rPr lang="en"/>
              <a:t>German Language School, Ruse, Bulgaria</a:t>
            </a:r>
            <a:endParaRPr/>
          </a:p>
          <a:p>
            <a:pPr indent="-298450" lvl="1" marL="914400" rtl="0" algn="l">
              <a:spcBef>
                <a:spcPts val="0"/>
              </a:spcBef>
              <a:spcAft>
                <a:spcPts val="0"/>
              </a:spcAft>
              <a:buSzPts val="1100"/>
              <a:buAutoNum type="alphaLcPeriod"/>
            </a:pPr>
            <a:r>
              <a:rPr lang="en"/>
              <a:t>东南大学 - Southeast University, Nanjing, China</a:t>
            </a:r>
            <a:endParaRPr/>
          </a:p>
          <a:p>
            <a:pPr indent="-311150" lvl="0" marL="457200" rtl="0" algn="l">
              <a:spcBef>
                <a:spcPts val="0"/>
              </a:spcBef>
              <a:spcAft>
                <a:spcPts val="0"/>
              </a:spcAft>
              <a:buSzPts val="1300"/>
              <a:buAutoNum type="arabicPeriod"/>
            </a:pPr>
            <a:r>
              <a:rPr lang="en"/>
              <a:t>Work experience</a:t>
            </a:r>
            <a:endParaRPr/>
          </a:p>
          <a:p>
            <a:pPr indent="-298450" lvl="1" marL="914400" rtl="0" algn="l">
              <a:spcBef>
                <a:spcPts val="0"/>
              </a:spcBef>
              <a:spcAft>
                <a:spcPts val="0"/>
              </a:spcAft>
              <a:buSzPts val="1100"/>
              <a:buAutoNum type="alphaLcPeriod"/>
            </a:pPr>
            <a:r>
              <a:rPr lang="en"/>
              <a:t>Teaching </a:t>
            </a:r>
            <a:r>
              <a:rPr lang="en"/>
              <a:t>assistant / Academic researcher</a:t>
            </a:r>
            <a:endParaRPr/>
          </a:p>
          <a:p>
            <a:pPr indent="-298450" lvl="1" marL="914400" rtl="0" algn="l">
              <a:spcBef>
                <a:spcPts val="0"/>
              </a:spcBef>
              <a:spcAft>
                <a:spcPts val="0"/>
              </a:spcAft>
              <a:buSzPts val="1100"/>
              <a:buAutoNum type="alphaLcPeriod"/>
            </a:pPr>
            <a:r>
              <a:rPr lang="en"/>
              <a:t>System administration</a:t>
            </a:r>
            <a:endParaRPr/>
          </a:p>
          <a:p>
            <a:pPr indent="-298450" lvl="1" marL="914400" rtl="0" algn="l">
              <a:spcBef>
                <a:spcPts val="0"/>
              </a:spcBef>
              <a:spcAft>
                <a:spcPts val="0"/>
              </a:spcAft>
              <a:buSzPts val="1100"/>
              <a:buAutoNum type="alphaLcPeriod"/>
            </a:pPr>
            <a:r>
              <a:rPr lang="en"/>
              <a:t>Embedded systems programming</a:t>
            </a:r>
            <a:endParaRPr/>
          </a:p>
          <a:p>
            <a:pPr indent="-298450" lvl="1" marL="914400" rtl="0" algn="l">
              <a:spcBef>
                <a:spcPts val="0"/>
              </a:spcBef>
              <a:spcAft>
                <a:spcPts val="0"/>
              </a:spcAft>
              <a:buSzPts val="1100"/>
              <a:buAutoNum type="alphaLcPeriod"/>
            </a:pPr>
            <a:r>
              <a:rPr lang="en"/>
              <a:t>Software engineering - OOP / Functional</a:t>
            </a:r>
            <a:endParaRPr/>
          </a:p>
          <a:p>
            <a:pPr indent="-298450" lvl="1" marL="914400" rtl="0" algn="l">
              <a:spcBef>
                <a:spcPts val="0"/>
              </a:spcBef>
              <a:spcAft>
                <a:spcPts val="0"/>
              </a:spcAft>
              <a:buSzPts val="1100"/>
              <a:buAutoNum type="alphaLcPeriod"/>
            </a:pPr>
            <a:r>
              <a:rPr lang="en"/>
              <a:t>Machine Learning and applied Mathematics</a:t>
            </a:r>
            <a:endParaRPr/>
          </a:p>
          <a:p>
            <a:pPr indent="-311150" lvl="0" marL="457200" rtl="0" algn="l">
              <a:spcBef>
                <a:spcPts val="0"/>
              </a:spcBef>
              <a:spcAft>
                <a:spcPts val="0"/>
              </a:spcAft>
              <a:buSzPts val="1300"/>
              <a:buAutoNum type="arabicPeriod"/>
            </a:pPr>
            <a:r>
              <a:rPr lang="en"/>
              <a:t> Current work</a:t>
            </a:r>
            <a:endParaRPr/>
          </a:p>
          <a:p>
            <a:pPr indent="-298450" lvl="1" marL="914400" rtl="0" algn="l">
              <a:spcBef>
                <a:spcPts val="0"/>
              </a:spcBef>
              <a:spcAft>
                <a:spcPts val="0"/>
              </a:spcAft>
              <a:buSzPts val="1100"/>
              <a:buAutoNum type="alphaLcPeriod"/>
            </a:pPr>
            <a:r>
              <a:rPr lang="en"/>
              <a:t> B EYE Ltd. as DevOps / Python developer / ML Engineer</a:t>
            </a:r>
            <a:endParaRPr/>
          </a:p>
        </p:txBody>
      </p:sp>
      <p:pic>
        <p:nvPicPr>
          <p:cNvPr id="149" name="Google Shape;149;p15"/>
          <p:cNvPicPr preferRelativeResize="0"/>
          <p:nvPr/>
        </p:nvPicPr>
        <p:blipFill>
          <a:blip r:embed="rId3">
            <a:alphaModFix/>
          </a:blip>
          <a:stretch>
            <a:fillRect/>
          </a:stretch>
        </p:blipFill>
        <p:spPr>
          <a:xfrm>
            <a:off x="6601725" y="1481775"/>
            <a:ext cx="2179950" cy="2179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LLMs</a:t>
            </a:r>
            <a:endParaRPr/>
          </a:p>
        </p:txBody>
      </p:sp>
      <p:sp>
        <p:nvSpPr>
          <p:cNvPr id="341" name="Google Shape;341;p42"/>
          <p:cNvSpPr txBox="1"/>
          <p:nvPr>
            <p:ph idx="1" type="body"/>
          </p:nvPr>
        </p:nvSpPr>
        <p:spPr>
          <a:xfrm>
            <a:off x="559725" y="1567550"/>
            <a:ext cx="3988500" cy="29112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lang="en"/>
              <a:t>Pros:</a:t>
            </a:r>
            <a:endParaRPr/>
          </a:p>
          <a:p>
            <a:pPr indent="-311150" lvl="0" marL="457200" rtl="0" algn="l">
              <a:spcBef>
                <a:spcPts val="1200"/>
              </a:spcBef>
              <a:spcAft>
                <a:spcPts val="0"/>
              </a:spcAft>
              <a:buSzPts val="1300"/>
              <a:buChar char="●"/>
            </a:pPr>
            <a:r>
              <a:rPr lang="en"/>
              <a:t>Implementation with Python is</a:t>
            </a:r>
            <a:r>
              <a:rPr lang="en"/>
              <a:t> </a:t>
            </a:r>
            <a:r>
              <a:rPr lang="en"/>
              <a:t>straightforward.</a:t>
            </a:r>
            <a:endParaRPr/>
          </a:p>
          <a:p>
            <a:pPr indent="-311150" lvl="0" marL="457200" rtl="0" algn="l">
              <a:spcBef>
                <a:spcPts val="0"/>
              </a:spcBef>
              <a:spcAft>
                <a:spcPts val="0"/>
              </a:spcAft>
              <a:buSzPts val="1300"/>
              <a:buChar char="●"/>
            </a:pPr>
            <a:r>
              <a:rPr lang="en"/>
              <a:t>Robustness to outliers with robust regression variants.</a:t>
            </a:r>
            <a:endParaRPr/>
          </a:p>
          <a:p>
            <a:pPr indent="0" lvl="0" marL="0" rtl="0" algn="l">
              <a:spcBef>
                <a:spcPts val="1200"/>
              </a:spcBef>
              <a:spcAft>
                <a:spcPts val="0"/>
              </a:spcAft>
              <a:buNone/>
            </a:pPr>
            <a:r>
              <a:rPr lang="en"/>
              <a:t>Cons:</a:t>
            </a:r>
            <a:endParaRPr/>
          </a:p>
          <a:p>
            <a:pPr indent="-311150" lvl="0" marL="457200" rtl="0" algn="l">
              <a:spcBef>
                <a:spcPts val="1200"/>
              </a:spcBef>
              <a:spcAft>
                <a:spcPts val="0"/>
              </a:spcAft>
              <a:buSzPts val="1300"/>
              <a:buChar char="●"/>
            </a:pPr>
            <a:r>
              <a:rPr lang="en"/>
              <a:t>Vulnerability to multicollinearity.</a:t>
            </a:r>
            <a:endParaRPr/>
          </a:p>
          <a:p>
            <a:pPr indent="-311150" lvl="0" marL="457200" rtl="0" algn="l">
              <a:spcBef>
                <a:spcPts val="0"/>
              </a:spcBef>
              <a:spcAft>
                <a:spcPts val="0"/>
              </a:spcAft>
              <a:buSzPts val="1300"/>
              <a:buChar char="●"/>
            </a:pPr>
            <a:r>
              <a:rPr lang="en"/>
              <a:t>Assumption of linearity may not hold in all cases.</a:t>
            </a:r>
            <a:endParaRPr/>
          </a:p>
          <a:p>
            <a:pPr indent="0" lvl="0" marL="0" rtl="0" algn="l">
              <a:spcBef>
                <a:spcPts val="1200"/>
              </a:spcBef>
              <a:spcAft>
                <a:spcPts val="1200"/>
              </a:spcAft>
              <a:buNone/>
            </a:pPr>
            <a:r>
              <a:t/>
            </a:r>
            <a:endParaRPr/>
          </a:p>
        </p:txBody>
      </p:sp>
      <p:pic>
        <p:nvPicPr>
          <p:cNvPr id="342" name="Google Shape;342;p42"/>
          <p:cNvPicPr preferRelativeResize="0"/>
          <p:nvPr/>
        </p:nvPicPr>
        <p:blipFill>
          <a:blip r:embed="rId3">
            <a:alphaModFix/>
          </a:blip>
          <a:stretch>
            <a:fillRect/>
          </a:stretch>
        </p:blipFill>
        <p:spPr>
          <a:xfrm>
            <a:off x="4782775" y="648100"/>
            <a:ext cx="3724900" cy="3352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LLMs are not panacea</a:t>
            </a:r>
            <a:endParaRPr/>
          </a:p>
        </p:txBody>
      </p:sp>
      <p:sp>
        <p:nvSpPr>
          <p:cNvPr id="348" name="Google Shape;348;p43"/>
          <p:cNvSpPr txBox="1"/>
          <p:nvPr>
            <p:ph idx="1" type="body"/>
          </p:nvPr>
        </p:nvSpPr>
        <p:spPr>
          <a:xfrm>
            <a:off x="5380500" y="807500"/>
            <a:ext cx="1978200" cy="42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Yann LeCun</a:t>
            </a:r>
            <a:endParaRPr/>
          </a:p>
        </p:txBody>
      </p:sp>
      <p:pic>
        <p:nvPicPr>
          <p:cNvPr id="349" name="Google Shape;349;p43"/>
          <p:cNvPicPr preferRelativeResize="0"/>
          <p:nvPr/>
        </p:nvPicPr>
        <p:blipFill>
          <a:blip r:embed="rId3">
            <a:alphaModFix/>
          </a:blip>
          <a:stretch>
            <a:fillRect/>
          </a:stretch>
        </p:blipFill>
        <p:spPr>
          <a:xfrm>
            <a:off x="5351425" y="1419900"/>
            <a:ext cx="3447875" cy="3558625"/>
          </a:xfrm>
          <a:prstGeom prst="rect">
            <a:avLst/>
          </a:prstGeom>
          <a:noFill/>
          <a:ln>
            <a:noFill/>
          </a:ln>
        </p:spPr>
      </p:pic>
      <p:pic>
        <p:nvPicPr>
          <p:cNvPr id="350" name="Google Shape;350;p43"/>
          <p:cNvPicPr preferRelativeResize="0"/>
          <p:nvPr/>
        </p:nvPicPr>
        <p:blipFill rotWithShape="1">
          <a:blip r:embed="rId4">
            <a:alphaModFix/>
          </a:blip>
          <a:srcRect b="27055" l="0" r="0" t="0"/>
          <a:stretch/>
        </p:blipFill>
        <p:spPr>
          <a:xfrm>
            <a:off x="7358700" y="393750"/>
            <a:ext cx="1090809" cy="914100"/>
          </a:xfrm>
          <a:prstGeom prst="rect">
            <a:avLst/>
          </a:prstGeom>
          <a:noFill/>
          <a:ln>
            <a:noFill/>
          </a:ln>
        </p:spPr>
      </p:pic>
      <p:sp>
        <p:nvSpPr>
          <p:cNvPr id="351" name="Google Shape;351;p43"/>
          <p:cNvSpPr txBox="1"/>
          <p:nvPr/>
        </p:nvSpPr>
        <p:spPr>
          <a:xfrm>
            <a:off x="259225" y="1272600"/>
            <a:ext cx="4937400" cy="3386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They are useful as writing aids.</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They are "reactive" &amp; don't plan nor reason.</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They make stuff up or retrieve stuff approximately.</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That can be mitigated but not fixed by human feedback.</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Better systems will come.</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Current LLMs should be used as writing aids, not much more.</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Marrying them with tools such as search engines is highly non trivial.</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Because, unlike the real world, the universe that a program manipulates (the state of the variables) is limited, discrete, deterministic, and fully observable.</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The real world is none of that.</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4"/>
          <p:cNvSpPr/>
          <p:nvPr/>
        </p:nvSpPr>
        <p:spPr>
          <a:xfrm>
            <a:off x="265125" y="3081375"/>
            <a:ext cx="3281700" cy="1797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7" name="Google Shape;357;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Linear Regression</a:t>
            </a:r>
            <a:endParaRPr/>
          </a:p>
        </p:txBody>
      </p:sp>
      <p:sp>
        <p:nvSpPr>
          <p:cNvPr id="358" name="Google Shape;358;p44"/>
          <p:cNvSpPr txBox="1"/>
          <p:nvPr>
            <p:ph idx="1" type="body"/>
          </p:nvPr>
        </p:nvSpPr>
        <p:spPr>
          <a:xfrm>
            <a:off x="307675" y="1269450"/>
            <a:ext cx="4111200" cy="17295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275"/>
              <a:buNone/>
            </a:pPr>
            <a:r>
              <a:rPr lang="en" sz="1225"/>
              <a:t>Pros:</a:t>
            </a:r>
            <a:endParaRPr sz="1225"/>
          </a:p>
          <a:p>
            <a:pPr indent="-306387" lvl="0" marL="457200" rtl="0" algn="l">
              <a:lnSpc>
                <a:spcPct val="95000"/>
              </a:lnSpc>
              <a:spcBef>
                <a:spcPts val="1200"/>
              </a:spcBef>
              <a:spcAft>
                <a:spcPts val="0"/>
              </a:spcAft>
              <a:buSzPts val="1225"/>
              <a:buChar char="●"/>
            </a:pPr>
            <a:r>
              <a:rPr lang="en" sz="1225"/>
              <a:t>Easy implementation with libraries.</a:t>
            </a:r>
            <a:endParaRPr sz="1225"/>
          </a:p>
          <a:p>
            <a:pPr indent="-306387" lvl="0" marL="457200" rtl="0" algn="l">
              <a:lnSpc>
                <a:spcPct val="95000"/>
              </a:lnSpc>
              <a:spcBef>
                <a:spcPts val="0"/>
              </a:spcBef>
              <a:spcAft>
                <a:spcPts val="0"/>
              </a:spcAft>
              <a:buSzPts val="1225"/>
              <a:buChar char="●"/>
            </a:pPr>
            <a:r>
              <a:rPr lang="en" sz="1225"/>
              <a:t>Extensive support for analysis.</a:t>
            </a:r>
            <a:endParaRPr sz="1225"/>
          </a:p>
          <a:p>
            <a:pPr indent="0" lvl="0" marL="0" rtl="0" algn="l">
              <a:lnSpc>
                <a:spcPct val="95000"/>
              </a:lnSpc>
              <a:spcBef>
                <a:spcPts val="1200"/>
              </a:spcBef>
              <a:spcAft>
                <a:spcPts val="0"/>
              </a:spcAft>
              <a:buSzPts val="275"/>
              <a:buNone/>
            </a:pPr>
            <a:r>
              <a:rPr lang="en" sz="1225"/>
              <a:t>Cons:</a:t>
            </a:r>
            <a:endParaRPr sz="1225"/>
          </a:p>
          <a:p>
            <a:pPr indent="-306387" lvl="0" marL="457200" rtl="0" algn="l">
              <a:lnSpc>
                <a:spcPct val="95000"/>
              </a:lnSpc>
              <a:spcBef>
                <a:spcPts val="1200"/>
              </a:spcBef>
              <a:spcAft>
                <a:spcPts val="0"/>
              </a:spcAft>
              <a:buSzPts val="1225"/>
              <a:buChar char="●"/>
            </a:pPr>
            <a:r>
              <a:rPr lang="en" sz="1225"/>
              <a:t>L</a:t>
            </a:r>
            <a:r>
              <a:rPr lang="en" sz="1225"/>
              <a:t>imited complexity assumptions.</a:t>
            </a:r>
            <a:endParaRPr sz="1225"/>
          </a:p>
          <a:p>
            <a:pPr indent="-306387" lvl="0" marL="457200" rtl="0" algn="l">
              <a:lnSpc>
                <a:spcPct val="95000"/>
              </a:lnSpc>
              <a:spcBef>
                <a:spcPts val="0"/>
              </a:spcBef>
              <a:spcAft>
                <a:spcPts val="0"/>
              </a:spcAft>
              <a:buSzPts val="1225"/>
              <a:buChar char="●"/>
            </a:pPr>
            <a:r>
              <a:rPr lang="en" sz="1225"/>
              <a:t>Sensitivity to outliers.</a:t>
            </a:r>
            <a:endParaRPr sz="1225"/>
          </a:p>
          <a:p>
            <a:pPr indent="0" lvl="0" marL="0" rtl="0" algn="l">
              <a:lnSpc>
                <a:spcPct val="95000"/>
              </a:lnSpc>
              <a:spcBef>
                <a:spcPts val="1200"/>
              </a:spcBef>
              <a:spcAft>
                <a:spcPts val="1200"/>
              </a:spcAft>
              <a:buSzPts val="275"/>
              <a:buNone/>
            </a:pPr>
            <a:r>
              <a:t/>
            </a:r>
            <a:endParaRPr sz="1225"/>
          </a:p>
        </p:txBody>
      </p:sp>
      <p:pic>
        <p:nvPicPr>
          <p:cNvPr id="359" name="Google Shape;359;p44"/>
          <p:cNvPicPr preferRelativeResize="0"/>
          <p:nvPr/>
        </p:nvPicPr>
        <p:blipFill rotWithShape="1">
          <a:blip r:embed="rId3">
            <a:alphaModFix/>
          </a:blip>
          <a:srcRect b="-3305" l="0" r="0" t="0"/>
          <a:stretch/>
        </p:blipFill>
        <p:spPr>
          <a:xfrm>
            <a:off x="4676150" y="718325"/>
            <a:ext cx="4111200" cy="4010100"/>
          </a:xfrm>
          <a:prstGeom prst="roundRect">
            <a:avLst>
              <a:gd fmla="val 5043" name="adj"/>
            </a:avLst>
          </a:prstGeom>
          <a:noFill/>
          <a:ln>
            <a:noFill/>
          </a:ln>
          <a:effectLst>
            <a:outerShdw blurRad="57150" rotWithShape="0" algn="bl" dir="5400000" dist="19050">
              <a:srgbClr val="000000">
                <a:alpha val="50000"/>
              </a:srgbClr>
            </a:outerShdw>
          </a:effectLst>
        </p:spPr>
      </p:pic>
      <p:pic>
        <p:nvPicPr>
          <p:cNvPr id="360" name="Google Shape;360;p44"/>
          <p:cNvPicPr preferRelativeResize="0"/>
          <p:nvPr/>
        </p:nvPicPr>
        <p:blipFill>
          <a:blip r:embed="rId4">
            <a:alphaModFix/>
          </a:blip>
          <a:stretch>
            <a:fillRect/>
          </a:stretch>
        </p:blipFill>
        <p:spPr>
          <a:xfrm>
            <a:off x="408100" y="3081375"/>
            <a:ext cx="2879652" cy="1921751"/>
          </a:xfrm>
          <a:prstGeom prst="rect">
            <a:avLst/>
          </a:prstGeom>
          <a:noFill/>
          <a:ln>
            <a:noFill/>
          </a:ln>
        </p:spPr>
      </p:pic>
      <p:pic>
        <p:nvPicPr>
          <p:cNvPr id="361" name="Google Shape;361;p44"/>
          <p:cNvPicPr preferRelativeResize="0"/>
          <p:nvPr/>
        </p:nvPicPr>
        <p:blipFill rotWithShape="1">
          <a:blip r:embed="rId5">
            <a:alphaModFix/>
          </a:blip>
          <a:srcRect b="10364" l="2144" r="79443" t="53282"/>
          <a:stretch/>
        </p:blipFill>
        <p:spPr>
          <a:xfrm>
            <a:off x="3774575" y="3145700"/>
            <a:ext cx="753600" cy="738000"/>
          </a:xfrm>
          <a:prstGeom prst="roundRect">
            <a:avLst>
              <a:gd fmla="val 16667" name="adj"/>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K-means Clustering</a:t>
            </a:r>
            <a:endParaRPr/>
          </a:p>
        </p:txBody>
      </p:sp>
      <p:sp>
        <p:nvSpPr>
          <p:cNvPr id="367" name="Google Shape;367;p45"/>
          <p:cNvSpPr txBox="1"/>
          <p:nvPr>
            <p:ph idx="1" type="body"/>
          </p:nvPr>
        </p:nvSpPr>
        <p:spPr>
          <a:xfrm>
            <a:off x="712900" y="1307850"/>
            <a:ext cx="3888600" cy="1874100"/>
          </a:xfrm>
          <a:prstGeom prst="rect">
            <a:avLst/>
          </a:prstGeom>
        </p:spPr>
        <p:txBody>
          <a:bodyPr anchorCtr="0" anchor="t" bIns="91425" lIns="91425" spcFirstLastPara="1" rIns="91425" wrap="square" tIns="91425">
            <a:normAutofit fontScale="77500" lnSpcReduction="20000"/>
          </a:bodyPr>
          <a:lstStyle/>
          <a:p>
            <a:pPr indent="0" lvl="0" marL="0" rtl="0" algn="l">
              <a:spcBef>
                <a:spcPts val="1200"/>
              </a:spcBef>
              <a:spcAft>
                <a:spcPts val="0"/>
              </a:spcAft>
              <a:buNone/>
            </a:pPr>
            <a:r>
              <a:rPr lang="en"/>
              <a:t>Pros:</a:t>
            </a:r>
            <a:endParaRPr/>
          </a:p>
          <a:p>
            <a:pPr indent="-292576" lvl="0" marL="457200" rtl="0" algn="l">
              <a:spcBef>
                <a:spcPts val="1200"/>
              </a:spcBef>
              <a:spcAft>
                <a:spcPts val="0"/>
              </a:spcAft>
              <a:buSzPct val="100000"/>
              <a:buChar char="●"/>
            </a:pPr>
            <a:r>
              <a:rPr lang="en"/>
              <a:t>Simple implementation with scikit-learn.</a:t>
            </a:r>
            <a:endParaRPr/>
          </a:p>
          <a:p>
            <a:pPr indent="-292576" lvl="0" marL="457200" rtl="0" algn="l">
              <a:spcBef>
                <a:spcPts val="0"/>
              </a:spcBef>
              <a:spcAft>
                <a:spcPts val="0"/>
              </a:spcAft>
              <a:buSzPct val="100000"/>
              <a:buChar char="●"/>
            </a:pPr>
            <a:r>
              <a:rPr lang="en"/>
              <a:t>Effective for clustering in large datasets.</a:t>
            </a:r>
            <a:endParaRPr/>
          </a:p>
          <a:p>
            <a:pPr indent="0" lvl="0" marL="0" rtl="0" algn="l">
              <a:spcBef>
                <a:spcPts val="1200"/>
              </a:spcBef>
              <a:spcAft>
                <a:spcPts val="0"/>
              </a:spcAft>
              <a:buNone/>
            </a:pPr>
            <a:r>
              <a:rPr lang="en"/>
              <a:t>Cons:</a:t>
            </a:r>
            <a:endParaRPr/>
          </a:p>
          <a:p>
            <a:pPr indent="-292576" lvl="0" marL="457200" rtl="0" algn="l">
              <a:spcBef>
                <a:spcPts val="1200"/>
              </a:spcBef>
              <a:spcAft>
                <a:spcPts val="0"/>
              </a:spcAft>
              <a:buSzPct val="100000"/>
              <a:buChar char="●"/>
            </a:pPr>
            <a:r>
              <a:rPr lang="en"/>
              <a:t>Sensitive to initial cluster centroids.</a:t>
            </a:r>
            <a:endParaRPr/>
          </a:p>
          <a:p>
            <a:pPr indent="-292576" lvl="0" marL="457200" rtl="0" algn="l">
              <a:spcBef>
                <a:spcPts val="0"/>
              </a:spcBef>
              <a:spcAft>
                <a:spcPts val="0"/>
              </a:spcAft>
              <a:buSzPct val="100000"/>
              <a:buChar char="●"/>
            </a:pPr>
            <a:r>
              <a:rPr lang="en"/>
              <a:t>Requires predefined number of clusters.</a:t>
            </a:r>
            <a:endParaRPr/>
          </a:p>
          <a:p>
            <a:pPr indent="0" lvl="0" marL="0" rtl="0" algn="l">
              <a:spcBef>
                <a:spcPts val="1200"/>
              </a:spcBef>
              <a:spcAft>
                <a:spcPts val="1200"/>
              </a:spcAft>
              <a:buNone/>
            </a:pPr>
            <a:r>
              <a:t/>
            </a:r>
            <a:endParaRPr/>
          </a:p>
        </p:txBody>
      </p:sp>
      <p:pic>
        <p:nvPicPr>
          <p:cNvPr id="368" name="Google Shape;368;p45"/>
          <p:cNvPicPr preferRelativeResize="0"/>
          <p:nvPr/>
        </p:nvPicPr>
        <p:blipFill rotWithShape="1">
          <a:blip r:embed="rId3">
            <a:alphaModFix/>
          </a:blip>
          <a:srcRect b="-16253" l="-715" r="0" t="-16973"/>
          <a:stretch/>
        </p:blipFill>
        <p:spPr>
          <a:xfrm>
            <a:off x="985775" y="3128525"/>
            <a:ext cx="2808600" cy="18741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369" name="Google Shape;369;p45"/>
          <p:cNvPicPr preferRelativeResize="0"/>
          <p:nvPr/>
        </p:nvPicPr>
        <p:blipFill rotWithShape="1">
          <a:blip r:embed="rId4">
            <a:alphaModFix/>
          </a:blip>
          <a:srcRect b="0" l="0" r="0" t="0"/>
          <a:stretch/>
        </p:blipFill>
        <p:spPr>
          <a:xfrm>
            <a:off x="4911825" y="818500"/>
            <a:ext cx="4111200" cy="4010100"/>
          </a:xfrm>
          <a:prstGeom prst="roundRect">
            <a:avLst>
              <a:gd fmla="val 3721" name="adj"/>
            </a:avLst>
          </a:prstGeom>
          <a:noFill/>
          <a:ln>
            <a:noFill/>
          </a:ln>
          <a:effectLst>
            <a:outerShdw blurRad="57150" rotWithShape="0" algn="bl" dir="5400000" dist="19050">
              <a:srgbClr val="000000">
                <a:alpha val="50000"/>
              </a:srgbClr>
            </a:outerShdw>
          </a:effectLst>
        </p:spPr>
      </p:pic>
      <p:pic>
        <p:nvPicPr>
          <p:cNvPr id="370" name="Google Shape;370;p45"/>
          <p:cNvPicPr preferRelativeResize="0"/>
          <p:nvPr/>
        </p:nvPicPr>
        <p:blipFill rotWithShape="1">
          <a:blip r:embed="rId5">
            <a:alphaModFix/>
          </a:blip>
          <a:srcRect b="10364" l="2144" r="79443" t="53282"/>
          <a:stretch/>
        </p:blipFill>
        <p:spPr>
          <a:xfrm>
            <a:off x="3976300" y="3328325"/>
            <a:ext cx="753600" cy="738000"/>
          </a:xfrm>
          <a:prstGeom prst="roundRect">
            <a:avLst>
              <a:gd fmla="val 16667" name="adj"/>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Exercises</a:t>
            </a:r>
            <a:endParaRPr/>
          </a:p>
        </p:txBody>
      </p:sp>
      <p:sp>
        <p:nvSpPr>
          <p:cNvPr id="376" name="Google Shape;376;p4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Write your own Compiler for your custom Language using Python</a:t>
            </a:r>
            <a:endParaRPr/>
          </a:p>
          <a:p>
            <a:pPr indent="-311150" lvl="0" marL="457200" rtl="0" algn="l">
              <a:spcBef>
                <a:spcPts val="0"/>
              </a:spcBef>
              <a:spcAft>
                <a:spcPts val="0"/>
              </a:spcAft>
              <a:buSzPts val="1300"/>
              <a:buAutoNum type="arabicPeriod"/>
            </a:pPr>
            <a:r>
              <a:rPr lang="en"/>
              <a:t>Read “Practical Statistics for Data Scientists” by Peter Bruce, Andrew Bruce and Peter Gedeck</a:t>
            </a:r>
            <a:endParaRPr/>
          </a:p>
          <a:p>
            <a:pPr indent="-311150" lvl="0" marL="457200" rtl="0" algn="l">
              <a:spcBef>
                <a:spcPts val="0"/>
              </a:spcBef>
              <a:spcAft>
                <a:spcPts val="0"/>
              </a:spcAft>
              <a:buSzPts val="1300"/>
              <a:buAutoNum type="arabicPeriod"/>
            </a:pPr>
            <a:r>
              <a:rPr lang="en"/>
              <a:t>Create your own Neural network for solving a problem like:</a:t>
            </a:r>
            <a:endParaRPr/>
          </a:p>
          <a:p>
            <a:pPr indent="-298450" lvl="1" marL="914400" rtl="0" algn="l">
              <a:spcBef>
                <a:spcPts val="0"/>
              </a:spcBef>
              <a:spcAft>
                <a:spcPts val="0"/>
              </a:spcAft>
              <a:buSzPts val="1100"/>
              <a:buAutoNum type="alphaLcPeriod"/>
            </a:pPr>
            <a:r>
              <a:rPr lang="en"/>
              <a:t>Image classification - cat vs dogs</a:t>
            </a:r>
            <a:endParaRPr/>
          </a:p>
          <a:p>
            <a:pPr indent="-298450" lvl="1" marL="914400" rtl="0" algn="l">
              <a:spcBef>
                <a:spcPts val="0"/>
              </a:spcBef>
              <a:spcAft>
                <a:spcPts val="0"/>
              </a:spcAft>
              <a:buSzPts val="1100"/>
              <a:buAutoNum type="alphaLcPeriod"/>
            </a:pPr>
            <a:r>
              <a:rPr lang="en"/>
              <a:t>Forecasting the price of some commodity</a:t>
            </a:r>
            <a:endParaRPr/>
          </a:p>
          <a:p>
            <a:pPr indent="-311150" lvl="0" marL="457200" rtl="0" algn="l">
              <a:spcBef>
                <a:spcPts val="0"/>
              </a:spcBef>
              <a:spcAft>
                <a:spcPts val="0"/>
              </a:spcAft>
              <a:buSzPts val="1300"/>
              <a:buAutoNum type="arabicPeriod"/>
            </a:pPr>
            <a:r>
              <a:rPr lang="en"/>
              <a:t>Create a Linear Regression to forecast your monthly </a:t>
            </a:r>
            <a:r>
              <a:rPr lang="en"/>
              <a:t>consumption</a:t>
            </a:r>
            <a:r>
              <a:rPr lang="en"/>
              <a:t> of gas/petrol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7"/>
          <p:cNvSpPr txBox="1"/>
          <p:nvPr>
            <p:ph type="title"/>
          </p:nvPr>
        </p:nvSpPr>
        <p:spPr>
          <a:xfrm>
            <a:off x="1052550" y="21147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Thank you</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Resources</a:t>
            </a:r>
            <a:endParaRPr/>
          </a:p>
        </p:txBody>
      </p:sp>
      <p:sp>
        <p:nvSpPr>
          <p:cNvPr id="387" name="Google Shape;387;p4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u="sng">
                <a:solidFill>
                  <a:schemeClr val="hlink"/>
                </a:solidFill>
                <a:hlinkClick r:id="rId3"/>
              </a:rPr>
              <a:t>https://www.researchgate.net/publication/351579607_Engineering_Origami_A_Comprehensive_Review_of_Recent_Applications_Design_Methods_and_Tools</a:t>
            </a:r>
            <a:endParaRPr/>
          </a:p>
          <a:p>
            <a:pPr indent="-311150" lvl="0" marL="457200" rtl="0" algn="l">
              <a:lnSpc>
                <a:spcPct val="150000"/>
              </a:lnSpc>
              <a:spcBef>
                <a:spcPts val="0"/>
              </a:spcBef>
              <a:spcAft>
                <a:spcPts val="0"/>
              </a:spcAft>
              <a:buSzPts val="1300"/>
              <a:buChar char="●"/>
            </a:pPr>
            <a:r>
              <a:rPr lang="en" u="sng">
                <a:solidFill>
                  <a:schemeClr val="hlink"/>
                </a:solidFill>
                <a:hlinkClick r:id="rId4"/>
              </a:rPr>
              <a:t>https://docs.python.org/3/</a:t>
            </a:r>
            <a:endParaRPr/>
          </a:p>
          <a:p>
            <a:pPr indent="-311150" lvl="0" marL="457200" rtl="0" algn="l">
              <a:lnSpc>
                <a:spcPct val="150000"/>
              </a:lnSpc>
              <a:spcBef>
                <a:spcPts val="0"/>
              </a:spcBef>
              <a:spcAft>
                <a:spcPts val="0"/>
              </a:spcAft>
              <a:buSzPts val="1300"/>
              <a:buChar char="●"/>
            </a:pPr>
            <a:r>
              <a:rPr lang="en" u="sng">
                <a:solidFill>
                  <a:schemeClr val="hlink"/>
                </a:solidFill>
                <a:hlinkClick r:id="rId5"/>
              </a:rPr>
              <a:t>https://keras.io/</a:t>
            </a:r>
            <a:endParaRPr/>
          </a:p>
          <a:p>
            <a:pPr indent="-311150" lvl="0" marL="457200" rtl="0" algn="l">
              <a:lnSpc>
                <a:spcPct val="150000"/>
              </a:lnSpc>
              <a:spcBef>
                <a:spcPts val="0"/>
              </a:spcBef>
              <a:spcAft>
                <a:spcPts val="0"/>
              </a:spcAft>
              <a:buSzPts val="1300"/>
              <a:buChar char="●"/>
            </a:pPr>
            <a:r>
              <a:rPr lang="en" u="sng">
                <a:solidFill>
                  <a:schemeClr val="hlink"/>
                </a:solidFill>
                <a:hlinkClick r:id="rId6"/>
              </a:rPr>
              <a:t>https://www.amazon.com/Design-Patterns-Object-Oriented-Addison-Wesley-Professional-ebook/dp/B000SEIBB8</a:t>
            </a:r>
            <a:endParaRPr/>
          </a:p>
          <a:p>
            <a:pPr indent="-311150" lvl="0" marL="457200" rtl="0" algn="l">
              <a:lnSpc>
                <a:spcPct val="150000"/>
              </a:lnSpc>
              <a:spcBef>
                <a:spcPts val="0"/>
              </a:spcBef>
              <a:spcAft>
                <a:spcPts val="0"/>
              </a:spcAft>
              <a:buSzPts val="1300"/>
              <a:buChar char="●"/>
            </a:pPr>
            <a:r>
              <a:rPr lang="en" u="sng">
                <a:solidFill>
                  <a:schemeClr val="hlink"/>
                </a:solidFill>
                <a:hlinkClick r:id="rId7"/>
              </a:rPr>
              <a:t>https://www.amazon.com/Clean-Code-Handbook-Software-Craftsmanship/dp/0132350882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Why Python ?</a:t>
            </a:r>
            <a:endParaRPr b="1"/>
          </a:p>
        </p:txBody>
      </p:sp>
      <p:sp>
        <p:nvSpPr>
          <p:cNvPr id="155" name="Google Shape;155;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Pros</a:t>
            </a:r>
            <a:endParaRPr/>
          </a:p>
          <a:p>
            <a:pPr indent="-298450" lvl="1" marL="914400" rtl="0" algn="l">
              <a:spcBef>
                <a:spcPts val="0"/>
              </a:spcBef>
              <a:spcAft>
                <a:spcPts val="0"/>
              </a:spcAft>
              <a:buSzPts val="1100"/>
              <a:buAutoNum type="alphaLcPeriod"/>
            </a:pPr>
            <a:r>
              <a:rPr lang="en"/>
              <a:t>Ease of learning</a:t>
            </a:r>
            <a:endParaRPr/>
          </a:p>
          <a:p>
            <a:pPr indent="-298450" lvl="1" marL="914400" rtl="0" algn="l">
              <a:spcBef>
                <a:spcPts val="0"/>
              </a:spcBef>
              <a:spcAft>
                <a:spcPts val="0"/>
              </a:spcAft>
              <a:buSzPts val="1100"/>
              <a:buAutoNum type="alphaLcPeriod"/>
            </a:pPr>
            <a:r>
              <a:rPr lang="en"/>
              <a:t>Readability</a:t>
            </a:r>
            <a:endParaRPr/>
          </a:p>
          <a:p>
            <a:pPr indent="-298450" lvl="1" marL="914400" rtl="0" algn="l">
              <a:spcBef>
                <a:spcPts val="0"/>
              </a:spcBef>
              <a:spcAft>
                <a:spcPts val="0"/>
              </a:spcAft>
              <a:buSzPts val="1100"/>
              <a:buAutoNum type="alphaLcPeriod"/>
            </a:pPr>
            <a:r>
              <a:rPr lang="en"/>
              <a:t>Rapid development</a:t>
            </a:r>
            <a:endParaRPr/>
          </a:p>
          <a:p>
            <a:pPr indent="-298450" lvl="1" marL="914400" rtl="0" algn="l">
              <a:spcBef>
                <a:spcPts val="0"/>
              </a:spcBef>
              <a:spcAft>
                <a:spcPts val="0"/>
              </a:spcAft>
              <a:buSzPts val="1100"/>
              <a:buAutoNum type="alphaLcPeriod"/>
            </a:pPr>
            <a:r>
              <a:rPr lang="en"/>
              <a:t>Dynamic Typing and High-level abstraction for common operations</a:t>
            </a:r>
            <a:endParaRPr/>
          </a:p>
          <a:p>
            <a:pPr indent="-298450" lvl="1" marL="914400" rtl="0" algn="l">
              <a:spcBef>
                <a:spcPts val="0"/>
              </a:spcBef>
              <a:spcAft>
                <a:spcPts val="0"/>
              </a:spcAft>
              <a:buSzPts val="1100"/>
              <a:buAutoNum type="alphaLcPeriod"/>
            </a:pPr>
            <a:r>
              <a:rPr lang="en"/>
              <a:t>Cross-platform </a:t>
            </a:r>
            <a:r>
              <a:rPr lang="en"/>
              <a:t>compatibility</a:t>
            </a:r>
            <a:endParaRPr/>
          </a:p>
          <a:p>
            <a:pPr indent="-298450" lvl="1" marL="914400" rtl="0" algn="l">
              <a:spcBef>
                <a:spcPts val="0"/>
              </a:spcBef>
              <a:spcAft>
                <a:spcPts val="0"/>
              </a:spcAft>
              <a:buSzPts val="1100"/>
              <a:buAutoNum type="alphaLcPeriod"/>
            </a:pPr>
            <a:r>
              <a:rPr lang="en"/>
              <a:t>Vast ecosystem</a:t>
            </a:r>
            <a:endParaRPr/>
          </a:p>
          <a:p>
            <a:pPr indent="-311150" lvl="0" marL="457200" rtl="0" algn="l">
              <a:spcBef>
                <a:spcPts val="0"/>
              </a:spcBef>
              <a:spcAft>
                <a:spcPts val="0"/>
              </a:spcAft>
              <a:buSzPts val="1300"/>
              <a:buAutoNum type="arabicPeriod"/>
            </a:pPr>
            <a:r>
              <a:rPr lang="en"/>
              <a:t>Cons</a:t>
            </a:r>
            <a:endParaRPr b="1">
              <a:solidFill>
                <a:srgbClr val="000000"/>
              </a:solidFill>
              <a:latin typeface="Arial"/>
              <a:ea typeface="Arial"/>
              <a:cs typeface="Arial"/>
              <a:sym typeface="Arial"/>
            </a:endParaRPr>
          </a:p>
          <a:p>
            <a:pPr indent="-298450" lvl="1" marL="914400" rtl="0" algn="l">
              <a:spcBef>
                <a:spcPts val="0"/>
              </a:spcBef>
              <a:spcAft>
                <a:spcPts val="0"/>
              </a:spcAft>
              <a:buSzPts val="1100"/>
              <a:buAutoNum type="alphaLcPeriod"/>
            </a:pPr>
            <a:r>
              <a:rPr lang="en"/>
              <a:t>Performance Limitations</a:t>
            </a:r>
            <a:endParaRPr/>
          </a:p>
          <a:p>
            <a:pPr indent="-298450" lvl="1" marL="914400" rtl="0" algn="l">
              <a:spcBef>
                <a:spcPts val="0"/>
              </a:spcBef>
              <a:spcAft>
                <a:spcPts val="0"/>
              </a:spcAft>
              <a:buSzPts val="1100"/>
              <a:buAutoNum type="alphaLcPeriod"/>
            </a:pPr>
            <a:r>
              <a:rPr lang="en"/>
              <a:t>Computing</a:t>
            </a:r>
            <a:r>
              <a:rPr lang="en"/>
              <a:t> speed bottleneck</a:t>
            </a:r>
            <a:endParaRPr/>
          </a:p>
          <a:p>
            <a:pPr indent="-298450" lvl="1" marL="914400" rtl="0" algn="l">
              <a:spcBef>
                <a:spcPts val="0"/>
              </a:spcBef>
              <a:spcAft>
                <a:spcPts val="0"/>
              </a:spcAft>
              <a:buSzPts val="1100"/>
              <a:buAutoNum type="alphaLcPeriod"/>
            </a:pPr>
            <a:r>
              <a:rPr lang="en"/>
              <a:t>Mobile and embedded systems development</a:t>
            </a:r>
            <a:endParaRPr/>
          </a:p>
        </p:txBody>
      </p:sp>
      <p:pic>
        <p:nvPicPr>
          <p:cNvPr id="156" name="Google Shape;156;p16"/>
          <p:cNvPicPr preferRelativeResize="0"/>
          <p:nvPr/>
        </p:nvPicPr>
        <p:blipFill rotWithShape="1">
          <a:blip r:embed="rId3">
            <a:alphaModFix/>
          </a:blip>
          <a:srcRect b="0" l="0" r="0" t="9877"/>
          <a:stretch/>
        </p:blipFill>
        <p:spPr>
          <a:xfrm>
            <a:off x="6872350" y="2059337"/>
            <a:ext cx="2113575" cy="1024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[1] </a:t>
            </a:r>
            <a:endParaRPr/>
          </a:p>
          <a:p>
            <a:pPr indent="0" lvl="0" marL="0" rtl="0" algn="l">
              <a:spcBef>
                <a:spcPts val="0"/>
              </a:spcBef>
              <a:spcAft>
                <a:spcPts val="0"/>
              </a:spcAft>
              <a:buNone/>
            </a:pPr>
            <a:r>
              <a:rPr lang="en"/>
              <a:t>Resource management</a:t>
            </a:r>
            <a:endParaRPr/>
          </a:p>
        </p:txBody>
      </p:sp>
      <p:pic>
        <p:nvPicPr>
          <p:cNvPr id="162" name="Google Shape;162;p17"/>
          <p:cNvPicPr preferRelativeResize="0"/>
          <p:nvPr/>
        </p:nvPicPr>
        <p:blipFill>
          <a:blip r:embed="rId3">
            <a:alphaModFix/>
          </a:blip>
          <a:stretch>
            <a:fillRect/>
          </a:stretch>
        </p:blipFill>
        <p:spPr>
          <a:xfrm>
            <a:off x="119475" y="2381425"/>
            <a:ext cx="1924975" cy="2147075"/>
          </a:xfrm>
          <a:prstGeom prst="rect">
            <a:avLst/>
          </a:prstGeom>
          <a:noFill/>
          <a:ln>
            <a:noFill/>
          </a:ln>
        </p:spPr>
      </p:pic>
      <p:pic>
        <p:nvPicPr>
          <p:cNvPr id="163" name="Google Shape;163;p17"/>
          <p:cNvPicPr preferRelativeResize="0"/>
          <p:nvPr/>
        </p:nvPicPr>
        <p:blipFill>
          <a:blip r:embed="rId4">
            <a:alphaModFix/>
          </a:blip>
          <a:stretch>
            <a:fillRect/>
          </a:stretch>
        </p:blipFill>
        <p:spPr>
          <a:xfrm>
            <a:off x="2669725" y="1480725"/>
            <a:ext cx="4400550" cy="952500"/>
          </a:xfrm>
          <a:prstGeom prst="rect">
            <a:avLst/>
          </a:prstGeom>
          <a:noFill/>
          <a:ln>
            <a:noFill/>
          </a:ln>
        </p:spPr>
      </p:pic>
      <p:pic>
        <p:nvPicPr>
          <p:cNvPr id="164" name="Google Shape;164;p17"/>
          <p:cNvPicPr preferRelativeResize="0"/>
          <p:nvPr/>
        </p:nvPicPr>
        <p:blipFill>
          <a:blip r:embed="rId5">
            <a:alphaModFix/>
          </a:blip>
          <a:stretch>
            <a:fillRect/>
          </a:stretch>
        </p:blipFill>
        <p:spPr>
          <a:xfrm>
            <a:off x="327599" y="1428849"/>
            <a:ext cx="711663" cy="786424"/>
          </a:xfrm>
          <a:prstGeom prst="rect">
            <a:avLst/>
          </a:prstGeom>
          <a:noFill/>
          <a:ln>
            <a:noFill/>
          </a:ln>
        </p:spPr>
      </p:pic>
      <p:sp>
        <p:nvSpPr>
          <p:cNvPr id="165" name="Google Shape;165;p17"/>
          <p:cNvSpPr/>
          <p:nvPr/>
        </p:nvSpPr>
        <p:spPr>
          <a:xfrm>
            <a:off x="2132825" y="1355100"/>
            <a:ext cx="70800" cy="36705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66" name="Google Shape;166;p17"/>
          <p:cNvPicPr preferRelativeResize="0"/>
          <p:nvPr/>
        </p:nvPicPr>
        <p:blipFill>
          <a:blip r:embed="rId6">
            <a:alphaModFix/>
          </a:blip>
          <a:stretch>
            <a:fillRect/>
          </a:stretch>
        </p:blipFill>
        <p:spPr>
          <a:xfrm>
            <a:off x="7536375" y="1556538"/>
            <a:ext cx="658725" cy="658725"/>
          </a:xfrm>
          <a:prstGeom prst="rect">
            <a:avLst/>
          </a:prstGeom>
          <a:noFill/>
          <a:ln>
            <a:noFill/>
          </a:ln>
        </p:spPr>
      </p:pic>
      <p:sp>
        <p:nvSpPr>
          <p:cNvPr id="167" name="Google Shape;167;p17"/>
          <p:cNvSpPr txBox="1"/>
          <p:nvPr/>
        </p:nvSpPr>
        <p:spPr>
          <a:xfrm>
            <a:off x="4854800" y="3947475"/>
            <a:ext cx="3393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168" name="Google Shape;168;p17"/>
          <p:cNvSpPr/>
          <p:nvPr/>
        </p:nvSpPr>
        <p:spPr>
          <a:xfrm rot="-5400000">
            <a:off x="5387575" y="-336175"/>
            <a:ext cx="70800" cy="61575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9" name="Google Shape;169;p17"/>
          <p:cNvSpPr txBox="1"/>
          <p:nvPr/>
        </p:nvSpPr>
        <p:spPr>
          <a:xfrm>
            <a:off x="2722000" y="3104950"/>
            <a:ext cx="52497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Conclusions:</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With C you have much more </a:t>
            </a:r>
            <a:r>
              <a:rPr lang="en" sz="1300">
                <a:solidFill>
                  <a:schemeClr val="lt1"/>
                </a:solidFill>
                <a:latin typeface="Lato"/>
                <a:ea typeface="Lato"/>
                <a:cs typeface="Lato"/>
                <a:sym typeface="Lato"/>
              </a:rPr>
              <a:t>control over I/O, memory, etc.</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However this is at the cost of writing more and taking much more into consideration</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With Python you do not have </a:t>
            </a:r>
            <a:r>
              <a:rPr b="1" i="1" lang="en" sz="1300">
                <a:solidFill>
                  <a:schemeClr val="lt1"/>
                </a:solidFill>
                <a:latin typeface="Lato"/>
                <a:ea typeface="Lato"/>
                <a:cs typeface="Lato"/>
                <a:sym typeface="Lato"/>
              </a:rPr>
              <a:t>direct</a:t>
            </a:r>
            <a:r>
              <a:rPr lang="en" sz="1300">
                <a:solidFill>
                  <a:schemeClr val="lt1"/>
                </a:solidFill>
                <a:latin typeface="Lato"/>
                <a:ea typeface="Lato"/>
                <a:cs typeface="Lato"/>
                <a:sym typeface="Lato"/>
              </a:rPr>
              <a:t> control over I/O, memory etc. </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However you have a high level abstraction that takes care of the trivialities </a:t>
            </a:r>
            <a:endParaRPr sz="13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[2] </a:t>
            </a:r>
            <a:endParaRPr/>
          </a:p>
          <a:p>
            <a:pPr indent="0" lvl="0" marL="0" rtl="0" algn="l">
              <a:spcBef>
                <a:spcPts val="0"/>
              </a:spcBef>
              <a:spcAft>
                <a:spcPts val="0"/>
              </a:spcAft>
              <a:buNone/>
            </a:pPr>
            <a:r>
              <a:rPr lang="en"/>
              <a:t>Computing Speed - count to 450 mln.</a:t>
            </a:r>
            <a:endParaRPr/>
          </a:p>
        </p:txBody>
      </p:sp>
      <p:pic>
        <p:nvPicPr>
          <p:cNvPr id="175" name="Google Shape;175;p18"/>
          <p:cNvPicPr preferRelativeResize="0"/>
          <p:nvPr/>
        </p:nvPicPr>
        <p:blipFill rotWithShape="1">
          <a:blip r:embed="rId3">
            <a:alphaModFix/>
          </a:blip>
          <a:srcRect b="3442" l="2960" r="4822" t="3274"/>
          <a:stretch/>
        </p:blipFill>
        <p:spPr>
          <a:xfrm>
            <a:off x="4124200" y="1469988"/>
            <a:ext cx="4795900" cy="2203525"/>
          </a:xfrm>
          <a:prstGeom prst="rect">
            <a:avLst/>
          </a:prstGeom>
          <a:noFill/>
          <a:ln>
            <a:noFill/>
          </a:ln>
        </p:spPr>
      </p:pic>
      <p:pic>
        <p:nvPicPr>
          <p:cNvPr id="176" name="Google Shape;176;p18"/>
          <p:cNvPicPr preferRelativeResize="0"/>
          <p:nvPr/>
        </p:nvPicPr>
        <p:blipFill>
          <a:blip r:embed="rId4">
            <a:alphaModFix/>
          </a:blip>
          <a:stretch>
            <a:fillRect/>
          </a:stretch>
        </p:blipFill>
        <p:spPr>
          <a:xfrm>
            <a:off x="3267574" y="1705774"/>
            <a:ext cx="711663" cy="786424"/>
          </a:xfrm>
          <a:prstGeom prst="rect">
            <a:avLst/>
          </a:prstGeom>
          <a:noFill/>
          <a:ln>
            <a:noFill/>
          </a:ln>
        </p:spPr>
      </p:pic>
      <p:pic>
        <p:nvPicPr>
          <p:cNvPr id="177" name="Google Shape;177;p18"/>
          <p:cNvPicPr preferRelativeResize="0"/>
          <p:nvPr/>
        </p:nvPicPr>
        <p:blipFill>
          <a:blip r:embed="rId5">
            <a:alphaModFix/>
          </a:blip>
          <a:stretch>
            <a:fillRect/>
          </a:stretch>
        </p:blipFill>
        <p:spPr>
          <a:xfrm>
            <a:off x="3294038" y="2890113"/>
            <a:ext cx="658725" cy="658725"/>
          </a:xfrm>
          <a:prstGeom prst="rect">
            <a:avLst/>
          </a:prstGeom>
          <a:noFill/>
          <a:ln>
            <a:noFill/>
          </a:ln>
        </p:spPr>
      </p:pic>
      <p:sp>
        <p:nvSpPr>
          <p:cNvPr id="178" name="Google Shape;178;p18"/>
          <p:cNvSpPr txBox="1"/>
          <p:nvPr/>
        </p:nvSpPr>
        <p:spPr>
          <a:xfrm>
            <a:off x="164975" y="2279300"/>
            <a:ext cx="29577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Conclusions:</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Speed is relevant</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40x slower than C</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To be noted:</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We are not using generators</a:t>
            </a:r>
            <a:endParaRPr sz="13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Global Interpreter Lock [GIL]</a:t>
            </a:r>
            <a:endParaRPr/>
          </a:p>
        </p:txBody>
      </p:sp>
      <p:sp>
        <p:nvSpPr>
          <p:cNvPr id="184" name="Google Shape;184;p19"/>
          <p:cNvSpPr txBox="1"/>
          <p:nvPr>
            <p:ph idx="1" type="body"/>
          </p:nvPr>
        </p:nvSpPr>
        <p:spPr>
          <a:xfrm>
            <a:off x="400650" y="1296250"/>
            <a:ext cx="3358200" cy="143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i="1" lang="en" sz="900"/>
              <a:t>The </a:t>
            </a:r>
            <a:r>
              <a:rPr b="1" i="1" lang="en" sz="900"/>
              <a:t>Global Interpreter Lock (GIL) </a:t>
            </a:r>
            <a:r>
              <a:rPr i="1" lang="en" sz="900"/>
              <a:t>in Python is:</a:t>
            </a:r>
            <a:endParaRPr i="1" sz="900"/>
          </a:p>
          <a:p>
            <a:pPr indent="-285750" lvl="0" marL="457200" rtl="0" algn="l">
              <a:spcBef>
                <a:spcPts val="1200"/>
              </a:spcBef>
              <a:spcAft>
                <a:spcPts val="0"/>
              </a:spcAft>
              <a:buSzPts val="900"/>
              <a:buChar char="●"/>
            </a:pPr>
            <a:r>
              <a:rPr i="1" lang="en" sz="900"/>
              <a:t>a mechanism designed to protect access to Python objects, preventing multiple native threads from executing Python bytecodes simultaneously in a single process.</a:t>
            </a:r>
            <a:endParaRPr i="1" sz="900"/>
          </a:p>
          <a:p>
            <a:pPr indent="0" lvl="0" marL="0" rtl="0" algn="l">
              <a:spcBef>
                <a:spcPts val="1200"/>
              </a:spcBef>
              <a:spcAft>
                <a:spcPts val="1200"/>
              </a:spcAft>
              <a:buNone/>
            </a:pPr>
            <a:r>
              <a:rPr i="1" lang="en" sz="900"/>
              <a:t>The presence of the GIL has significant implications for Python's concurrency model, particularly in multi-threaded environments.</a:t>
            </a:r>
            <a:endParaRPr i="1" sz="900"/>
          </a:p>
        </p:txBody>
      </p:sp>
      <p:sp>
        <p:nvSpPr>
          <p:cNvPr id="185" name="Google Shape;185;p19"/>
          <p:cNvSpPr txBox="1"/>
          <p:nvPr/>
        </p:nvSpPr>
        <p:spPr>
          <a:xfrm>
            <a:off x="400650" y="3350500"/>
            <a:ext cx="32109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2"/>
                </a:solidFill>
              </a:rPr>
              <a:t>Python uses reference counting for memory management.</a:t>
            </a:r>
            <a:endParaRPr b="1" sz="900">
              <a:solidFill>
                <a:schemeClr val="dk2"/>
              </a:solidFill>
            </a:endParaRPr>
          </a:p>
          <a:p>
            <a:pPr indent="0" lvl="0" marL="0" rtl="0" algn="l">
              <a:spcBef>
                <a:spcPts val="0"/>
              </a:spcBef>
              <a:spcAft>
                <a:spcPts val="0"/>
              </a:spcAft>
              <a:buNone/>
            </a:pPr>
            <a:r>
              <a:t/>
            </a:r>
            <a:endParaRPr b="1" sz="900">
              <a:solidFill>
                <a:schemeClr val="dk2"/>
              </a:solidFill>
            </a:endParaRPr>
          </a:p>
          <a:p>
            <a:pPr indent="0" lvl="0" marL="0" rtl="0" algn="l">
              <a:spcBef>
                <a:spcPts val="0"/>
              </a:spcBef>
              <a:spcAft>
                <a:spcPts val="0"/>
              </a:spcAft>
              <a:buNone/>
            </a:pPr>
            <a:r>
              <a:rPr b="1" lang="en" sz="900">
                <a:solidFill>
                  <a:schemeClr val="dk2"/>
                </a:solidFill>
              </a:rPr>
              <a:t>This means that objects created in Python have a reference count variable that keeps track of the number of references that point to the object.</a:t>
            </a:r>
            <a:endParaRPr b="1" sz="900">
              <a:solidFill>
                <a:schemeClr val="dk2"/>
              </a:solidFill>
            </a:endParaRPr>
          </a:p>
          <a:p>
            <a:pPr indent="0" lvl="0" marL="0" rtl="0" algn="l">
              <a:spcBef>
                <a:spcPts val="0"/>
              </a:spcBef>
              <a:spcAft>
                <a:spcPts val="0"/>
              </a:spcAft>
              <a:buNone/>
            </a:pPr>
            <a:r>
              <a:t/>
            </a:r>
            <a:endParaRPr b="1" sz="900">
              <a:solidFill>
                <a:schemeClr val="dk2"/>
              </a:solidFill>
            </a:endParaRPr>
          </a:p>
          <a:p>
            <a:pPr indent="0" lvl="0" marL="0" rtl="0" algn="l">
              <a:spcBef>
                <a:spcPts val="0"/>
              </a:spcBef>
              <a:spcAft>
                <a:spcPts val="0"/>
              </a:spcAft>
              <a:buNone/>
            </a:pPr>
            <a:r>
              <a:rPr b="1" lang="en" sz="900">
                <a:solidFill>
                  <a:schemeClr val="dk2"/>
                </a:solidFill>
              </a:rPr>
              <a:t>When this count reaches zero, the memory occupied by the object is released.</a:t>
            </a:r>
            <a:endParaRPr b="1" sz="1100">
              <a:solidFill>
                <a:schemeClr val="dk2"/>
              </a:solidFill>
              <a:latin typeface="Lato"/>
              <a:ea typeface="Lato"/>
              <a:cs typeface="Lato"/>
              <a:sym typeface="Lato"/>
            </a:endParaRPr>
          </a:p>
        </p:txBody>
      </p:sp>
      <p:pic>
        <p:nvPicPr>
          <p:cNvPr id="186" name="Google Shape;186;p19"/>
          <p:cNvPicPr preferRelativeResize="0"/>
          <p:nvPr/>
        </p:nvPicPr>
        <p:blipFill>
          <a:blip r:embed="rId3">
            <a:alphaModFix/>
          </a:blip>
          <a:stretch>
            <a:fillRect/>
          </a:stretch>
        </p:blipFill>
        <p:spPr>
          <a:xfrm>
            <a:off x="5178000" y="1684925"/>
            <a:ext cx="2295525" cy="1162050"/>
          </a:xfrm>
          <a:prstGeom prst="rect">
            <a:avLst/>
          </a:prstGeom>
          <a:noFill/>
          <a:ln>
            <a:noFill/>
          </a:ln>
        </p:spPr>
      </p:pic>
      <p:sp>
        <p:nvSpPr>
          <p:cNvPr id="187" name="Google Shape;187;p19"/>
          <p:cNvSpPr txBox="1"/>
          <p:nvPr/>
        </p:nvSpPr>
        <p:spPr>
          <a:xfrm>
            <a:off x="4312775" y="1166575"/>
            <a:ext cx="4295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Race condition Problem =&gt; GIL was the solution</a:t>
            </a:r>
            <a:endParaRPr sz="1300">
              <a:solidFill>
                <a:schemeClr val="lt1"/>
              </a:solidFill>
              <a:latin typeface="Lato"/>
              <a:ea typeface="Lato"/>
              <a:cs typeface="Lato"/>
              <a:sym typeface="Lato"/>
            </a:endParaRPr>
          </a:p>
        </p:txBody>
      </p:sp>
      <p:sp>
        <p:nvSpPr>
          <p:cNvPr id="188" name="Google Shape;188;p19"/>
          <p:cNvSpPr/>
          <p:nvPr/>
        </p:nvSpPr>
        <p:spPr>
          <a:xfrm>
            <a:off x="4153675" y="1001600"/>
            <a:ext cx="4418700" cy="2321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GILs Problems</a:t>
            </a:r>
            <a:endParaRPr/>
          </a:p>
        </p:txBody>
      </p:sp>
      <p:sp>
        <p:nvSpPr>
          <p:cNvPr id="194" name="Google Shape;194;p20"/>
          <p:cNvSpPr txBox="1"/>
          <p:nvPr>
            <p:ph idx="1" type="body"/>
          </p:nvPr>
        </p:nvSpPr>
        <p:spPr>
          <a:xfrm>
            <a:off x="518475" y="1567550"/>
            <a:ext cx="32760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E</a:t>
            </a:r>
            <a:r>
              <a:rPr lang="en"/>
              <a:t>ven in a multi-threaded Python program, only one thread can execute Python code at a time. As a result, Python threads cannot fully utilize multiple CPU cores for CPU-bound tasks.</a:t>
            </a:r>
            <a:endParaRPr/>
          </a:p>
          <a:p>
            <a:pPr indent="-311150" lvl="0" marL="457200" rtl="0" algn="l">
              <a:spcBef>
                <a:spcPts val="0"/>
              </a:spcBef>
              <a:spcAft>
                <a:spcPts val="0"/>
              </a:spcAft>
              <a:buSzPts val="1300"/>
              <a:buAutoNum type="arabicPeriod"/>
            </a:pPr>
            <a:r>
              <a:rPr lang="en"/>
              <a:t>CPU-bound tasks, which involve heavy computation, are particularly affected by the GIL since they cannot be parallelized effectively across multiple CPU cores within a single Python process</a:t>
            </a:r>
            <a:endParaRPr/>
          </a:p>
        </p:txBody>
      </p:sp>
      <p:sp>
        <p:nvSpPr>
          <p:cNvPr id="195" name="Google Shape;195;p20"/>
          <p:cNvSpPr txBox="1"/>
          <p:nvPr/>
        </p:nvSpPr>
        <p:spPr>
          <a:xfrm>
            <a:off x="4572000" y="1296250"/>
            <a:ext cx="39414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Problems: </a:t>
            </a:r>
            <a:endParaRPr sz="1300">
              <a:solidFill>
                <a:schemeClr val="lt1"/>
              </a:solidFill>
              <a:latin typeface="Lato"/>
              <a:ea typeface="Lato"/>
              <a:cs typeface="Lato"/>
              <a:sym typeface="Lato"/>
            </a:endParaRPr>
          </a:p>
          <a:p>
            <a:pPr indent="0" lvl="0" marL="457200" rtl="0" algn="l">
              <a:spcBef>
                <a:spcPts val="0"/>
              </a:spcBef>
              <a:spcAft>
                <a:spcPts val="0"/>
              </a:spcAft>
              <a:buNone/>
            </a:pPr>
            <a:r>
              <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Single Threaded Execution</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Impact on CPU-bound tasks and I/O-bound tasks</a:t>
            </a:r>
            <a:endParaRPr sz="13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[1]</a:t>
            </a:r>
            <a:endParaRPr/>
          </a:p>
          <a:p>
            <a:pPr indent="0" lvl="0" marL="0" rtl="0" algn="l">
              <a:spcBef>
                <a:spcPts val="0"/>
              </a:spcBef>
              <a:spcAft>
                <a:spcPts val="0"/>
              </a:spcAft>
              <a:buNone/>
            </a:pPr>
            <a:r>
              <a:rPr lang="en"/>
              <a:t>Calculating Factorials in the context of GIL</a:t>
            </a:r>
            <a:endParaRPr/>
          </a:p>
        </p:txBody>
      </p:sp>
      <p:sp>
        <p:nvSpPr>
          <p:cNvPr id="201" name="Google Shape;201;p21"/>
          <p:cNvSpPr txBox="1"/>
          <p:nvPr>
            <p:ph idx="1" type="body"/>
          </p:nvPr>
        </p:nvSpPr>
        <p:spPr>
          <a:xfrm>
            <a:off x="3193325" y="1403000"/>
            <a:ext cx="5213700" cy="2432400"/>
          </a:xfrm>
          <a:prstGeom prst="rect">
            <a:avLst/>
          </a:prstGeom>
        </p:spPr>
        <p:txBody>
          <a:bodyPr anchorCtr="0" anchor="t" bIns="91425" lIns="91425" spcFirstLastPara="1" rIns="91425" wrap="square" tIns="91425">
            <a:normAutofit fontScale="85000" lnSpcReduction="20000"/>
          </a:bodyPr>
          <a:lstStyle/>
          <a:p>
            <a:pPr indent="0" lvl="0" marL="0" rtl="0" algn="l">
              <a:spcBef>
                <a:spcPts val="1200"/>
              </a:spcBef>
              <a:spcAft>
                <a:spcPts val="0"/>
              </a:spcAft>
              <a:buNone/>
            </a:pPr>
            <a:r>
              <a:rPr lang="en" sz="1100">
                <a:latin typeface="Arial"/>
                <a:ea typeface="Arial"/>
                <a:cs typeface="Arial"/>
                <a:sym typeface="Arial"/>
              </a:rPr>
              <a:t>As you can see, there is a </a:t>
            </a:r>
            <a:r>
              <a:rPr lang="en" sz="1100">
                <a:latin typeface="Roboto Mono"/>
                <a:ea typeface="Roboto Mono"/>
                <a:cs typeface="Roboto Mono"/>
                <a:sym typeface="Roboto Mono"/>
              </a:rPr>
              <a:t>factorial</a:t>
            </a:r>
            <a:r>
              <a:rPr lang="en" sz="1100">
                <a:latin typeface="Arial"/>
                <a:ea typeface="Arial"/>
                <a:cs typeface="Arial"/>
                <a:sym typeface="Arial"/>
              </a:rPr>
              <a:t> function and two threads 1 and 2</a:t>
            </a:r>
            <a:endParaRPr sz="1100">
              <a:latin typeface="Arial"/>
              <a:ea typeface="Arial"/>
              <a:cs typeface="Arial"/>
              <a:sym typeface="Arial"/>
            </a:endParaRPr>
          </a:p>
          <a:p>
            <a:pPr indent="-287972" lvl="0" marL="457200" rtl="0" algn="l">
              <a:spcBef>
                <a:spcPts val="1200"/>
              </a:spcBef>
              <a:spcAft>
                <a:spcPts val="0"/>
              </a:spcAft>
              <a:buSzPct val="100000"/>
              <a:buChar char="●"/>
            </a:pPr>
            <a:r>
              <a:rPr lang="en" sz="1100">
                <a:latin typeface="Arial"/>
                <a:ea typeface="Arial"/>
                <a:cs typeface="Arial"/>
                <a:sym typeface="Arial"/>
              </a:rPr>
              <a:t>Thread 1 is in the locked state while Thread 2 is in a wait state. - only one of the threads is able to access the function. </a:t>
            </a:r>
            <a:endParaRPr sz="1100">
              <a:latin typeface="Arial"/>
              <a:ea typeface="Arial"/>
              <a:cs typeface="Arial"/>
              <a:sym typeface="Arial"/>
            </a:endParaRPr>
          </a:p>
          <a:p>
            <a:pPr indent="-287972" lvl="0" marL="457200" rtl="0" algn="l">
              <a:spcBef>
                <a:spcPts val="0"/>
              </a:spcBef>
              <a:spcAft>
                <a:spcPts val="0"/>
              </a:spcAft>
              <a:buSzPct val="100000"/>
              <a:buChar char="●"/>
            </a:pPr>
            <a:r>
              <a:rPr lang="en" sz="1100">
                <a:latin typeface="Arial"/>
                <a:ea typeface="Arial"/>
                <a:cs typeface="Arial"/>
                <a:sym typeface="Arial"/>
              </a:rPr>
              <a:t>Assume that the </a:t>
            </a:r>
            <a:r>
              <a:rPr lang="en" sz="1100">
                <a:latin typeface="Roboto Mono"/>
                <a:ea typeface="Roboto Mono"/>
                <a:cs typeface="Roboto Mono"/>
                <a:sym typeface="Roboto Mono"/>
              </a:rPr>
              <a:t>factorial</a:t>
            </a:r>
            <a:r>
              <a:rPr lang="en" sz="1100">
                <a:latin typeface="Arial"/>
                <a:ea typeface="Arial"/>
                <a:cs typeface="Arial"/>
                <a:sym typeface="Arial"/>
              </a:rPr>
              <a:t> function takes 2 seconds to complete. </a:t>
            </a:r>
            <a:endParaRPr sz="1100">
              <a:latin typeface="Arial"/>
              <a:ea typeface="Arial"/>
              <a:cs typeface="Arial"/>
              <a:sym typeface="Arial"/>
            </a:endParaRPr>
          </a:p>
          <a:p>
            <a:pPr indent="-287972" lvl="0" marL="457200" rtl="0" algn="l">
              <a:spcBef>
                <a:spcPts val="0"/>
              </a:spcBef>
              <a:spcAft>
                <a:spcPts val="0"/>
              </a:spcAft>
              <a:buSzPct val="100000"/>
              <a:buChar char="●"/>
            </a:pPr>
            <a:r>
              <a:rPr lang="en" sz="1100">
                <a:latin typeface="Arial"/>
                <a:ea typeface="Arial"/>
                <a:cs typeface="Arial"/>
                <a:sym typeface="Arial"/>
              </a:rPr>
              <a:t>In an ideal case, both the threads should be able to finish the execution in 2 seconds. </a:t>
            </a:r>
            <a:r>
              <a:rPr b="1" lang="en" sz="1100">
                <a:latin typeface="Arial"/>
                <a:ea typeface="Arial"/>
                <a:cs typeface="Arial"/>
                <a:sym typeface="Arial"/>
              </a:rPr>
              <a:t>However</a:t>
            </a:r>
            <a:r>
              <a:rPr lang="en" sz="1100">
                <a:latin typeface="Arial"/>
                <a:ea typeface="Arial"/>
                <a:cs typeface="Arial"/>
                <a:sym typeface="Arial"/>
              </a:rPr>
              <a:t>, this is not the case in Python, both the threads will run </a:t>
            </a:r>
            <a:r>
              <a:rPr b="1" lang="en" sz="1100">
                <a:latin typeface="Arial"/>
                <a:ea typeface="Arial"/>
                <a:cs typeface="Arial"/>
                <a:sym typeface="Arial"/>
              </a:rPr>
              <a:t>serially</a:t>
            </a:r>
            <a:r>
              <a:rPr lang="en" sz="1100">
                <a:latin typeface="Arial"/>
                <a:ea typeface="Arial"/>
                <a:cs typeface="Arial"/>
                <a:sym typeface="Arial"/>
              </a:rPr>
              <a:t> and not parallel to each other.</a:t>
            </a:r>
            <a:endParaRPr sz="1100">
              <a:latin typeface="Arial"/>
              <a:ea typeface="Arial"/>
              <a:cs typeface="Arial"/>
              <a:sym typeface="Arial"/>
            </a:endParaRPr>
          </a:p>
          <a:p>
            <a:pPr indent="0" lvl="0" marL="0" rtl="0" algn="l">
              <a:spcBef>
                <a:spcPts val="1200"/>
              </a:spcBef>
              <a:spcAft>
                <a:spcPts val="0"/>
              </a:spcAft>
              <a:buNone/>
            </a:pPr>
            <a:r>
              <a:rPr lang="en" sz="1100">
                <a:latin typeface="Arial"/>
                <a:ea typeface="Arial"/>
                <a:cs typeface="Arial"/>
                <a:sym typeface="Arial"/>
              </a:rPr>
              <a:t>The threads 1 and 2 calling the </a:t>
            </a:r>
            <a:r>
              <a:rPr lang="en" sz="1100">
                <a:latin typeface="Roboto Mono"/>
                <a:ea typeface="Roboto Mono"/>
                <a:cs typeface="Roboto Mono"/>
                <a:sym typeface="Roboto Mono"/>
              </a:rPr>
              <a:t>factorial</a:t>
            </a:r>
            <a:r>
              <a:rPr lang="en" sz="1100">
                <a:latin typeface="Arial"/>
                <a:ea typeface="Arial"/>
                <a:cs typeface="Arial"/>
                <a:sym typeface="Arial"/>
              </a:rPr>
              <a:t> function may take twice as much time as a single thread calling the function twice. This also tells you that the memory manager governed by the interpreter is not </a:t>
            </a:r>
            <a:r>
              <a:rPr lang="en" sz="1100">
                <a:latin typeface="Roboto Mono"/>
                <a:ea typeface="Roboto Mono"/>
                <a:cs typeface="Roboto Mono"/>
                <a:sym typeface="Roboto Mono"/>
              </a:rPr>
              <a:t>thread-safe</a:t>
            </a:r>
            <a:r>
              <a:rPr lang="en" sz="1100">
                <a:latin typeface="Arial"/>
                <a:ea typeface="Arial"/>
                <a:cs typeface="Arial"/>
                <a:sym typeface="Arial"/>
              </a:rPr>
              <a:t>, which means that multiple threads fail to access the same shared data simultaneously.</a:t>
            </a:r>
            <a:endParaRPr sz="1100">
              <a:latin typeface="Arial"/>
              <a:ea typeface="Arial"/>
              <a:cs typeface="Arial"/>
              <a:sym typeface="Arial"/>
            </a:endParaRPr>
          </a:p>
          <a:p>
            <a:pPr indent="0" lvl="0" marL="0" rtl="0" algn="l">
              <a:spcBef>
                <a:spcPts val="1200"/>
              </a:spcBef>
              <a:spcAft>
                <a:spcPts val="1200"/>
              </a:spcAft>
              <a:buNone/>
            </a:pPr>
            <a:r>
              <a:t/>
            </a:r>
            <a:endParaRPr/>
          </a:p>
        </p:txBody>
      </p:sp>
      <p:pic>
        <p:nvPicPr>
          <p:cNvPr id="202" name="Google Shape;202;p21"/>
          <p:cNvPicPr preferRelativeResize="0"/>
          <p:nvPr/>
        </p:nvPicPr>
        <p:blipFill>
          <a:blip r:embed="rId3">
            <a:alphaModFix/>
          </a:blip>
          <a:stretch>
            <a:fillRect/>
          </a:stretch>
        </p:blipFill>
        <p:spPr>
          <a:xfrm>
            <a:off x="138021" y="1567550"/>
            <a:ext cx="2388950" cy="2582100"/>
          </a:xfrm>
          <a:prstGeom prst="rect">
            <a:avLst/>
          </a:prstGeom>
          <a:noFill/>
          <a:ln>
            <a:noFill/>
          </a:ln>
        </p:spPr>
      </p:pic>
      <p:sp>
        <p:nvSpPr>
          <p:cNvPr id="203" name="Google Shape;203;p21"/>
          <p:cNvSpPr txBox="1"/>
          <p:nvPr/>
        </p:nvSpPr>
        <p:spPr>
          <a:xfrm>
            <a:off x="200325" y="4524875"/>
            <a:ext cx="8684400" cy="40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600">
                <a:solidFill>
                  <a:schemeClr val="lt1"/>
                </a:solidFill>
              </a:rPr>
              <a:t>In </a:t>
            </a:r>
            <a:r>
              <a:rPr b="1" lang="en" sz="600">
                <a:solidFill>
                  <a:schemeClr val="lt1"/>
                </a:solidFill>
              </a:rPr>
              <a:t>Python 3</a:t>
            </a:r>
            <a:r>
              <a:rPr b="1" lang="en" sz="600">
                <a:solidFill>
                  <a:schemeClr val="lt1"/>
                </a:solidFill>
              </a:rPr>
              <a:t>, you have fixed-time allocated for each thread, i.e., 5ms of execution time. This prevents the threads from starving for resources since the waiting time is equal for all the threads. The threads will wait to see if the GIL gets released by Thread 1 on purpose because of I/O or sleep operation. If not, it will force it to release after 5ms. Hence, there will not be any starvation of CPU time since every thread will get an equal amount of time, and this will eliminate the challenge of acquiring the GIL.</a:t>
            </a:r>
            <a:endParaRPr b="1" sz="600">
              <a:solidFill>
                <a:schemeClr val="lt1"/>
              </a:solidFill>
            </a:endParaRPr>
          </a:p>
          <a:p>
            <a:pPr indent="0" lvl="0" marL="0" rtl="0" algn="l">
              <a:spcBef>
                <a:spcPts val="200"/>
              </a:spcBef>
              <a:spcAft>
                <a:spcPts val="0"/>
              </a:spcAft>
              <a:buNone/>
            </a:pPr>
            <a:r>
              <a:t/>
            </a:r>
            <a:endParaRPr sz="800">
              <a:solidFill>
                <a:schemeClr val="lt1"/>
              </a:solidFill>
              <a:latin typeface="Lato"/>
              <a:ea typeface="Lato"/>
              <a:cs typeface="Lato"/>
              <a:sym typeface="Lato"/>
            </a:endParaRPr>
          </a:p>
        </p:txBody>
      </p:sp>
      <p:pic>
        <p:nvPicPr>
          <p:cNvPr id="204" name="Google Shape;204;p21"/>
          <p:cNvPicPr preferRelativeResize="0"/>
          <p:nvPr/>
        </p:nvPicPr>
        <p:blipFill>
          <a:blip r:embed="rId4">
            <a:alphaModFix/>
          </a:blip>
          <a:stretch>
            <a:fillRect/>
          </a:stretch>
        </p:blipFill>
        <p:spPr>
          <a:xfrm>
            <a:off x="3532230" y="3443255"/>
            <a:ext cx="2569445" cy="914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